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99" r:id="rId2"/>
    <p:sldId id="300" r:id="rId3"/>
    <p:sldId id="311" r:id="rId4"/>
    <p:sldId id="302" r:id="rId5"/>
    <p:sldId id="322" r:id="rId6"/>
    <p:sldId id="303" r:id="rId7"/>
    <p:sldId id="321" r:id="rId8"/>
    <p:sldId id="317" r:id="rId9"/>
    <p:sldId id="320" r:id="rId10"/>
    <p:sldId id="318" r:id="rId11"/>
    <p:sldId id="319" r:id="rId12"/>
    <p:sldId id="304" r:id="rId13"/>
    <p:sldId id="307" r:id="rId14"/>
    <p:sldId id="308" r:id="rId15"/>
    <p:sldId id="310" r:id="rId16"/>
    <p:sldId id="306" r:id="rId17"/>
    <p:sldId id="312" r:id="rId18"/>
    <p:sldId id="313" r:id="rId19"/>
    <p:sldId id="315" r:id="rId20"/>
  </p:sldIdLst>
  <p:sldSz cx="9144000" cy="6858000" type="screen4x3"/>
  <p:notesSz cx="7010400" cy="9296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974" autoAdjust="0"/>
  </p:normalViewPr>
  <p:slideViewPr>
    <p:cSldViewPr>
      <p:cViewPr varScale="1">
        <p:scale>
          <a:sx n="88" d="100"/>
          <a:sy n="88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261D0-CF48-4FFB-A9B6-C20AA3BD1915}" type="datetimeFigureOut">
              <a:rPr kumimoji="1" lang="ja-JP" altLang="en-US" smtClean="0"/>
              <a:t>2018/2/16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B7135-1952-4DA3-8E0B-20C716EEC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034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AU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5862A-95D6-4FFA-9B25-81A0B9D1065A}" type="datetimeFigureOut">
              <a:rPr kumimoji="1" lang="en-AU" smtClean="0"/>
              <a:pPr/>
              <a:t>16/02/2018</a:t>
            </a:fld>
            <a:endParaRPr kumimoji="1" lang="en-AU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AU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AU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06EA0-D089-4552-B699-23ACF31AF4AD}" type="slidenum">
              <a:rPr kumimoji="1" lang="en-AU" smtClean="0"/>
              <a:pPr/>
              <a:t>‹#›</a:t>
            </a:fld>
            <a:endParaRPr kumimoji="1" lang="en-AU"/>
          </a:p>
        </p:txBody>
      </p:sp>
    </p:spTree>
    <p:extLst>
      <p:ext uri="{BB962C8B-B14F-4D97-AF65-F5344CB8AC3E}">
        <p14:creationId xmlns:p14="http://schemas.microsoft.com/office/powerpoint/2010/main" val="160406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>
                <a:ea typeface="ＭＳ Ｐ明朝" pitchFamily="18" charset="-128"/>
              </a:rPr>
              <a:t>As</a:t>
            </a:r>
            <a:r>
              <a:rPr lang="en-US" altLang="ja-JP" baseline="0" dirty="0">
                <a:ea typeface="ＭＳ Ｐ明朝" pitchFamily="18" charset="-128"/>
              </a:rPr>
              <a:t> I am in charge of APCERT Secretariat business, I would like to talk about APCERT activities for </a:t>
            </a:r>
            <a:r>
              <a:rPr lang="en-US" altLang="ja-JP" baseline="0">
                <a:ea typeface="ＭＳ Ｐ明朝" pitchFamily="18" charset="-128"/>
              </a:rPr>
              <a:t>global collaboration.</a:t>
            </a:r>
            <a:endParaRPr lang="ja-JP" altLang="en-US" dirty="0">
              <a:ea typeface="ＭＳ Ｐ明朝" pitchFamily="18" charset="-128"/>
            </a:endParaRPr>
          </a:p>
        </p:txBody>
      </p:sp>
      <p:sp>
        <p:nvSpPr>
          <p:cNvPr id="12292" name="Slide Number Placeholder 3"/>
          <p:cNvSpPr txBox="1">
            <a:spLocks noGrp="1"/>
          </p:cNvSpPr>
          <p:nvPr/>
        </p:nvSpPr>
        <p:spPr bwMode="auto">
          <a:xfrm>
            <a:off x="3970436" y="8830171"/>
            <a:ext cx="3038331" cy="46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CA4732A8-42E9-4214-92D6-696F16A1953F}" type="slidenum">
              <a:rPr kumimoji="0" lang="ja-JP" altLang="en-US" sz="1300">
                <a:solidFill>
                  <a:prstClr val="black"/>
                </a:solidFill>
              </a:rPr>
              <a:pPr algn="r" defTabSz="966788"/>
              <a:t>1</a:t>
            </a:fld>
            <a:endParaRPr kumimoji="0" lang="en-US" altLang="ja-JP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97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6512E-2E60-4ECC-8310-B698743C9276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>
              <a:ea typeface="ＭＳ Ｐ明朝" pitchFamily="18" charset="-128"/>
            </a:endParaRPr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970436" y="8830171"/>
            <a:ext cx="3038331" cy="46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B8B1D61B-36C0-47A2-978C-F3CD09774F5D}" type="slidenum">
              <a:rPr kumimoji="0" lang="ja-JP" altLang="en-US" sz="1300">
                <a:solidFill>
                  <a:prstClr val="black"/>
                </a:solidFill>
              </a:rPr>
              <a:pPr algn="r" defTabSz="966788"/>
              <a:t>19</a:t>
            </a:fld>
            <a:endParaRPr kumimoji="0" lang="en-US" altLang="ja-JP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>
              <a:ea typeface="ＭＳ Ｐ明朝" pitchFamily="18" charset="-128"/>
            </a:endParaRPr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70436" y="8830171"/>
            <a:ext cx="3038331" cy="46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2F6A575C-6F5A-4F69-A425-8FAD1B748F13}" type="slidenum">
              <a:rPr kumimoji="0" lang="ja-JP" altLang="en-US" sz="1300">
                <a:solidFill>
                  <a:prstClr val="black"/>
                </a:solidFill>
              </a:rPr>
              <a:pPr algn="r" defTabSz="966788"/>
              <a:t>2</a:t>
            </a:fld>
            <a:endParaRPr kumimoji="0" lang="en-US" altLang="ja-JP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>
              <a:ea typeface="ＭＳ Ｐ明朝" pitchFamily="18" charset="-128"/>
            </a:endParaRPr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970436" y="8830172"/>
            <a:ext cx="3038331" cy="46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3" tIns="48322" rIns="96643" bIns="48322" anchor="b"/>
          <a:lstStyle/>
          <a:p>
            <a:pPr algn="r" defTabSz="966605"/>
            <a:fld id="{56E5BD75-8DE5-4125-A025-2FA507D1443D}" type="slidenum">
              <a:rPr kumimoji="0" lang="ja-JP" altLang="en-US" sz="1300">
                <a:solidFill>
                  <a:prstClr val="black"/>
                </a:solidFill>
              </a:rPr>
              <a:pPr algn="r" defTabSz="966605"/>
              <a:t>3</a:t>
            </a:fld>
            <a:endParaRPr kumimoji="0" lang="en-US" altLang="ja-JP" sz="13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>
              <a:ea typeface="ＭＳ Ｐ明朝" pitchFamily="18" charset="-128"/>
            </a:endParaRPr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70435" y="8830171"/>
            <a:ext cx="3038331" cy="46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2F6A575C-6F5A-4F69-A425-8FAD1B748F13}" type="slidenum">
              <a:rPr kumimoji="0" lang="ja-JP" altLang="en-US" sz="1300">
                <a:solidFill>
                  <a:prstClr val="black"/>
                </a:solidFill>
                <a:ea typeface="ＭＳ Ｐゴシック" pitchFamily="50" charset="-128"/>
              </a:rPr>
              <a:pPr algn="r" defTabSz="966788"/>
              <a:t>8</a:t>
            </a:fld>
            <a:endParaRPr kumimoji="0" lang="en-US" altLang="ja-JP" sz="1300">
              <a:solidFill>
                <a:prstClr val="black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>
              <a:ea typeface="ＭＳ Ｐ明朝" pitchFamily="18" charset="-128"/>
            </a:endParaRPr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970436" y="8830171"/>
            <a:ext cx="3038331" cy="46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FB5B4210-2A0B-4415-A88D-325FE6690455}" type="slidenum">
              <a:rPr kumimoji="0" lang="ja-JP" altLang="en-US" sz="1300">
                <a:solidFill>
                  <a:prstClr val="black"/>
                </a:solidFill>
              </a:rPr>
              <a:pPr algn="r" defTabSz="966788"/>
              <a:t>12</a:t>
            </a:fld>
            <a:endParaRPr kumimoji="0" lang="en-US" altLang="ja-JP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6512E-2E60-4ECC-8310-B698743C9276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>
              <a:ea typeface="ＭＳ Ｐ明朝" pitchFamily="18" charset="-128"/>
            </a:endParaRPr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970436" y="8830171"/>
            <a:ext cx="3038331" cy="46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56E5BD75-8DE5-4125-A025-2FA507D1443D}" type="slidenum">
              <a:rPr kumimoji="0" lang="ja-JP" altLang="en-US" sz="1300">
                <a:solidFill>
                  <a:prstClr val="black"/>
                </a:solidFill>
              </a:rPr>
              <a:pPr algn="r" defTabSz="966788"/>
              <a:t>15</a:t>
            </a:fld>
            <a:endParaRPr kumimoji="0" lang="en-US" altLang="ja-JP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>
              <a:ea typeface="ＭＳ Ｐ明朝" pitchFamily="18" charset="-128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970437" y="8830171"/>
            <a:ext cx="3038331" cy="46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fontAlgn="base">
              <a:spcBef>
                <a:spcPct val="0"/>
              </a:spcBef>
              <a:spcAft>
                <a:spcPct val="0"/>
              </a:spcAft>
            </a:pPr>
            <a:fld id="{046F23F4-0260-4B12-889F-6815274D1C70}" type="slidenum">
              <a:rPr kumimoji="0" lang="ja-JP" altLang="en-US" sz="1300">
                <a:solidFill>
                  <a:prstClr val="black"/>
                </a:solidFill>
                <a:latin typeface="Arial" charset="0"/>
              </a:rPr>
              <a:pPr algn="r" defTabSz="966788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kumimoji="0" lang="en-US" altLang="ja-JP" sz="13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>
              <a:ea typeface="ＭＳ Ｐ明朝" pitchFamily="18" charset="-128"/>
            </a:endParaRPr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970437" y="8830171"/>
            <a:ext cx="3038331" cy="46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56E5BD75-8DE5-4125-A025-2FA507D1443D}" type="slidenum">
              <a:rPr kumimoji="0" lang="ja-JP" altLang="en-US" sz="1300">
                <a:solidFill>
                  <a:prstClr val="black"/>
                </a:solidFill>
              </a:rPr>
              <a:pPr algn="r" defTabSz="966788"/>
              <a:t>17</a:t>
            </a:fld>
            <a:endParaRPr kumimoji="0" lang="en-US" altLang="ja-JP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304802" y="329189"/>
            <a:ext cx="8532056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18631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20" name="サブタイトル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/>
              <a:t>マスタ サブタイトルの書式設定</a:t>
            </a:r>
            <a:endParaRPr kumimoji="0" lang="en-US"/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srgbClr val="E3DED1">
                    <a:shade val="50000"/>
                  </a:srgbClr>
                </a:solidFill>
              </a:rPr>
              <a:t>Copyright © 2017 APCERT</a:t>
            </a:r>
            <a:endParaRPr lang="en-US" altLang="ja-JP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7DEB4-A207-4041-8E67-D4B4AAB94189}" type="slidenum">
              <a:rPr lang="en-US" altLang="zh-CN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9" name="Picture 4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9515" y="120131"/>
            <a:ext cx="2038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srgbClr val="E3DED1">
                    <a:shade val="50000"/>
                  </a:srgbClr>
                </a:solidFill>
              </a:rPr>
              <a:t>Copyright © 2018 APCERT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7F9EA-6F37-48B6-8B5D-219E2CA14DC2}" type="slidenum">
              <a:rPr lang="en-US" altLang="zh-CN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33409"/>
            <a:ext cx="1981200" cy="5257799"/>
          </a:xfrm>
        </p:spPr>
        <p:txBody>
          <a:bodyPr vert="eaVert"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3400" y="533408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E3DED1">
                  <a:shade val="50000"/>
                </a:srgbClr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3B27E8-039F-4100-BBB7-5B9EF000B2A2}" type="slidenum">
              <a:rPr lang="en-US" altLang="zh-CN" smtClean="0">
                <a:solidFill>
                  <a:srgbClr val="E3DED1">
                    <a:shade val="50000"/>
                  </a:srgbClr>
                </a:solidFill>
                <a:latin typeface="Arial" charset="0"/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E3DED1">
                  <a:shade val="50000"/>
                </a:srgbClr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srgbClr val="E3DED1">
                    <a:shade val="50000"/>
                  </a:srgbClr>
                </a:solidFill>
                <a:latin typeface="Arial" charset="0"/>
                <a:ea typeface="SimSun" pitchFamily="2" charset="-122"/>
              </a:rPr>
              <a:t>Copyright © 2018 APCERT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18581" y="116632"/>
            <a:ext cx="8707429" cy="648072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>
              <a:solidFill>
                <a:prstClr val="white"/>
              </a:solidFill>
            </a:endParaRPr>
          </a:p>
        </p:txBody>
      </p:sp>
      <p:pic>
        <p:nvPicPr>
          <p:cNvPr id="32770" name="Picture 2" descr="\\elcap\pr\国際関係\APCERT\apcert-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19" y="228600"/>
            <a:ext cx="2014537" cy="475174"/>
          </a:xfrm>
          <a:prstGeom prst="rect">
            <a:avLst/>
          </a:prstGeom>
          <a:noFill/>
        </p:spPr>
      </p:pic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>
          <a:xfrm>
            <a:off x="4239655" y="6165309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E3B27E8-039F-4100-BBB7-5B9EF000B2A2}" type="slidenum">
              <a:rPr lang="en-US" altLang="zh-CN" smtClean="0">
                <a:solidFill>
                  <a:srgbClr val="E3DED1">
                    <a:shade val="50000"/>
                  </a:srgbClr>
                </a:solidFill>
                <a:ea typeface="SimSun" pitchFamily="2" charset="-122"/>
              </a:rPr>
              <a:pPr>
                <a:defRPr/>
              </a:pPr>
              <a:t>‹#›</a:t>
            </a:fld>
            <a:endParaRPr lang="en-US" altLang="zh-CN" dirty="0">
              <a:solidFill>
                <a:srgbClr val="E3DED1">
                  <a:shade val="50000"/>
                </a:srgbClr>
              </a:solidFill>
              <a:ea typeface="SimSun" pitchFamily="2" charset="-122"/>
            </a:endParaRP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>
          <a:xfrm>
            <a:off x="6300192" y="6093301"/>
            <a:ext cx="22860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srgbClr val="E3DED1">
                    <a:shade val="50000"/>
                  </a:srgbClr>
                </a:solidFill>
                <a:latin typeface="Arial" charset="0"/>
                <a:ea typeface="SimSun" pitchFamily="2" charset="-122"/>
              </a:rPr>
              <a:t>Copyright © 2018 APCERT</a:t>
            </a:r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sz="quarter" idx="13"/>
          </p:nvPr>
        </p:nvSpPr>
        <p:spPr>
          <a:xfrm>
            <a:off x="383931" y="1125538"/>
            <a:ext cx="8176846" cy="4967287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en-AU" dirty="0"/>
          </a:p>
        </p:txBody>
      </p:sp>
      <p:sp>
        <p:nvSpPr>
          <p:cNvPr id="15" name="タイトル 14"/>
          <p:cNvSpPr>
            <a:spLocks noGrp="1"/>
          </p:cNvSpPr>
          <p:nvPr>
            <p:ph type="title"/>
          </p:nvPr>
        </p:nvSpPr>
        <p:spPr>
          <a:xfrm>
            <a:off x="384458" y="188640"/>
            <a:ext cx="8183880" cy="86292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defRPr kumimoji="1" lang="en-AU" altLang="ja-JP" sz="32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  <a:endParaRPr kumimoji="1"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srgbClr val="E3DED1">
                    <a:shade val="50000"/>
                  </a:srgbClr>
                </a:solidFill>
              </a:rPr>
              <a:t>Copyright © 2017 APCERT</a:t>
            </a:r>
            <a:endParaRPr lang="en-US" altLang="ja-JP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707E6-6186-4534-9996-FBDFCB834AE0}" type="slidenum">
              <a:rPr lang="en-US" altLang="zh-CN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04802" y="329189"/>
            <a:ext cx="8532056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18631" y="434167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srgbClr val="E3DED1">
                    <a:shade val="50000"/>
                  </a:srgbClr>
                </a:solidFill>
              </a:rPr>
              <a:t>Copyright © 2017 APCERT</a:t>
            </a:r>
            <a:endParaRPr lang="en-US" altLang="ja-JP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39065-13AB-4BC9-8E18-A647F7E68B4D}" type="slidenum">
              <a:rPr lang="en-US" altLang="zh-CN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srgbClr val="E3DED1">
                    <a:shade val="50000"/>
                  </a:srgbClr>
                </a:solidFill>
              </a:rPr>
              <a:t>Copyright © 2017 APCERT</a:t>
            </a:r>
            <a:endParaRPr lang="en-US" altLang="ja-JP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6D657-E01E-46B6-B206-EA386956B178}" type="slidenum">
              <a:rPr lang="en-US" altLang="zh-CN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srgbClr val="E3DED1">
                    <a:shade val="50000"/>
                  </a:srgbClr>
                </a:solidFill>
              </a:rPr>
              <a:t>Copyright © 2017 APCERT</a:t>
            </a:r>
            <a:endParaRPr lang="en-US" altLang="ja-JP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D82D-2995-4C74-8ECA-47F5C668B2BF}" type="slidenum">
              <a:rPr lang="en-US" altLang="zh-CN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srgbClr val="E3DED1">
                    <a:shade val="50000"/>
                  </a:srgbClr>
                </a:solidFill>
              </a:rPr>
              <a:t>Copyright © 2017 APCERT</a:t>
            </a:r>
            <a:endParaRPr lang="en-US" altLang="ja-JP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3CD0A-8068-45FA-9C4C-C9F3519B5375}" type="slidenum">
              <a:rPr lang="en-US" altLang="zh-CN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18581" y="116632"/>
            <a:ext cx="8707429" cy="648072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pic>
        <p:nvPicPr>
          <p:cNvPr id="32770" name="Picture 2" descr="\\elcap\pr\国際関係\APCERT\apcert-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9" y="228600"/>
            <a:ext cx="2014537" cy="475174"/>
          </a:xfrm>
          <a:prstGeom prst="rect">
            <a:avLst/>
          </a:prstGeom>
          <a:noFill/>
        </p:spPr>
      </p:pic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E3DED1">
                  <a:shade val="50000"/>
                </a:srgbClr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3B27E8-039F-4100-BBB7-5B9EF000B2A2}" type="slidenum">
              <a:rPr lang="en-US" altLang="zh-CN" smtClean="0">
                <a:solidFill>
                  <a:srgbClr val="E3DED1">
                    <a:shade val="50000"/>
                  </a:srgbClr>
                </a:solidFill>
                <a:latin typeface="Arial" charset="0"/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E3DED1">
                  <a:shade val="50000"/>
                </a:srgbClr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>
                <a:solidFill>
                  <a:srgbClr val="E3DED1">
                    <a:shade val="50000"/>
                  </a:srgbClr>
                </a:solidFill>
                <a:latin typeface="Arial" charset="0"/>
                <a:ea typeface="SimSun" pitchFamily="2" charset="-122"/>
              </a:rPr>
              <a:t>Copyright © 2017 APCERT</a:t>
            </a:r>
            <a:endParaRPr lang="en-US" altLang="ja-JP" dirty="0">
              <a:solidFill>
                <a:srgbClr val="E3DED1">
                  <a:shade val="50000"/>
                </a:srgbClr>
              </a:solidFill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5538848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761372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ja-JP" altLang="en-US" dirty="0"/>
              <a:t>マスタ テキストの書式設定</a:t>
            </a:r>
          </a:p>
          <a:p>
            <a:pPr lvl="1" eaLnBrk="1" latinLnBrk="0" hangingPunct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eaLnBrk="1" latinLnBrk="0" hangingPunct="1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eaLnBrk="1" latinLnBrk="0" hangingPunct="1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eaLnBrk="1" latinLnBrk="0" hangingPunct="1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kumimoji="0" 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srgbClr val="E3DED1">
                    <a:shade val="50000"/>
                  </a:srgbClr>
                </a:solidFill>
              </a:rPr>
              <a:t>Copyright © 2017 APCERT</a:t>
            </a:r>
            <a:endParaRPr lang="en-US" altLang="ja-JP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887EB-5E1A-42F6-BC8D-600627D7CC09}" type="slidenum">
              <a:rPr lang="en-US" altLang="zh-CN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304802" y="329189"/>
            <a:ext cx="8532056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1 つの角を丸めた四角形 10"/>
          <p:cNvSpPr/>
          <p:nvPr/>
        </p:nvSpPr>
        <p:spPr>
          <a:xfrm>
            <a:off x="6400806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srgbClr val="E3DED1">
                    <a:shade val="50000"/>
                  </a:srgbClr>
                </a:solidFill>
              </a:rPr>
              <a:t>Copyright © 2018 APCERT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B8B4D-FCBD-474D-B538-339B39AB1D87}" type="slidenum">
              <a:rPr lang="en-US" altLang="zh-CN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/>
              <a:t>アイコンをクリックして図を追加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04802" y="329189"/>
            <a:ext cx="8532056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18631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タイトル プレースホル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2"/>
          </p:nvPr>
        </p:nvSpPr>
        <p:spPr>
          <a:xfrm>
            <a:off x="3776328" y="611193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E3DED1">
                  <a:shade val="50000"/>
                </a:srgbClr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6062328" y="611193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>
                <a:solidFill>
                  <a:srgbClr val="E3DED1">
                    <a:shade val="50000"/>
                  </a:srgbClr>
                </a:solidFill>
                <a:latin typeface="Arial" charset="0"/>
                <a:ea typeface="SimSun" pitchFamily="2" charset="-122"/>
              </a:rPr>
              <a:t>Copyright © 2017 APCERT</a:t>
            </a:r>
            <a:endParaRPr lang="en-US" altLang="ja-JP" dirty="0">
              <a:solidFill>
                <a:srgbClr val="E3DED1">
                  <a:shade val="50000"/>
                </a:srgbClr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348328" y="6111937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3B27E8-039F-4100-BBB7-5B9EF000B2A2}" type="slidenum">
              <a:rPr lang="en-US" altLang="zh-CN" smtClean="0">
                <a:solidFill>
                  <a:srgbClr val="E3DED1">
                    <a:shade val="50000"/>
                  </a:srgbClr>
                </a:solidFill>
                <a:latin typeface="Arial" charset="0"/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E3DED1">
                  <a:shade val="50000"/>
                </a:srgbClr>
              </a:solidFill>
              <a:latin typeface="Arial" charset="0"/>
              <a:ea typeface="SimSun" pitchFamily="2" charset="-122"/>
            </a:endParaRPr>
          </a:p>
        </p:txBody>
      </p:sp>
      <p:pic>
        <p:nvPicPr>
          <p:cNvPr id="10" name="Picture 4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1459" y="200033"/>
            <a:ext cx="2038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1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1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cert.org/documents/pdf/APCERT_Annual_Report_2016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3C7624-285B-4E6F-BA59-19B1817B80FD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</a:t>
            </a:r>
            <a:r>
              <a:rPr lang="en-US" altLang="ja-JP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APCERT</a:t>
            </a:r>
            <a:r>
              <a:rPr lang="en-US" altLang="ja-JP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n-US" altLang="ja-JP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altLang="ja-JP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Asia </a:t>
            </a:r>
            <a:r>
              <a:rPr lang="en-US" altLang="ja-JP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Pacific </a:t>
            </a:r>
            <a:r>
              <a:rPr lang="en-US" altLang="ja-JP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Computer Emergency Response </a:t>
            </a:r>
            <a:r>
              <a:rPr lang="en-US" altLang="ja-JP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Team</a:t>
            </a:r>
          </a:p>
          <a:p>
            <a:pPr>
              <a:buNone/>
            </a:pPr>
            <a:endParaRPr kumimoji="1" lang="en-US" sz="1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buNone/>
            </a:pPr>
            <a:endParaRPr kumimoji="1" lang="en-US" sz="1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buNone/>
            </a:pP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Activities, Challenges &amp; Collaboration</a:t>
            </a:r>
          </a:p>
          <a:p>
            <a:pPr>
              <a:buNone/>
            </a:pPr>
            <a:endParaRPr kumimoji="1"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buNone/>
            </a:pPr>
            <a:r>
              <a:rPr lang="en-US" b="1"/>
              <a:t> </a:t>
            </a:r>
            <a:r>
              <a:rPr lang="en-US" sz="1400" b="1" smtClean="0"/>
              <a:t>TLP:WHITE</a:t>
            </a:r>
            <a:endParaRPr lang="en-AU" sz="1400" b="1" dirty="0" smtClean="0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4644010" y="3140968"/>
            <a:ext cx="4132151" cy="301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r">
              <a:defRPr/>
            </a:pPr>
            <a:r>
              <a:rPr kumimoji="0" lang="en-US" altLang="ja-JP" b="1" dirty="0" smtClean="0">
                <a:solidFill>
                  <a:prstClr val="black"/>
                </a:solidFill>
                <a:ea typeface="ＭＳ Ｐゴシック" pitchFamily="50" charset="-128"/>
              </a:rPr>
              <a:t>Prepared </a:t>
            </a:r>
            <a:r>
              <a:rPr kumimoji="0" lang="en-US" altLang="ja-JP" b="1" dirty="0">
                <a:solidFill>
                  <a:prstClr val="black"/>
                </a:solidFill>
                <a:ea typeface="ＭＳ Ｐゴシック" pitchFamily="50" charset="-128"/>
              </a:rPr>
              <a:t>by </a:t>
            </a:r>
          </a:p>
          <a:p>
            <a:pPr algn="r">
              <a:defRPr/>
            </a:pPr>
            <a:r>
              <a:rPr kumimoji="0" lang="en-US" altLang="ja-JP" b="1" dirty="0">
                <a:solidFill>
                  <a:prstClr val="black"/>
                </a:solidFill>
                <a:ea typeface="ＭＳ Ｐゴシック" pitchFamily="50" charset="-128"/>
              </a:rPr>
              <a:t>APCERT Secretariat</a:t>
            </a:r>
          </a:p>
          <a:p>
            <a:pPr algn="r">
              <a:defRPr/>
            </a:pPr>
            <a:endParaRPr kumimoji="0" lang="en-US" altLang="ja-JP" b="1" dirty="0">
              <a:solidFill>
                <a:srgbClr val="323232"/>
              </a:solidFill>
              <a:ea typeface="ＭＳ Ｐゴシック" pitchFamily="50" charset="-128"/>
            </a:endParaRPr>
          </a:p>
          <a:p>
            <a:pPr algn="r">
              <a:defRPr/>
            </a:pPr>
            <a:r>
              <a:rPr kumimoji="0" lang="en-US" altLang="ja-JP" b="1" dirty="0">
                <a:solidFill>
                  <a:prstClr val="black"/>
                </a:solidFill>
                <a:ea typeface="SimSun" pitchFamily="2" charset="-122"/>
              </a:rPr>
              <a:t>February</a:t>
            </a:r>
            <a:r>
              <a:rPr kumimoji="0" lang="ja-JP" altLang="en-US" b="1" dirty="0">
                <a:solidFill>
                  <a:prstClr val="black"/>
                </a:solidFill>
                <a:ea typeface="SimSun" pitchFamily="2" charset="-122"/>
              </a:rPr>
              <a:t> </a:t>
            </a:r>
            <a:r>
              <a:rPr kumimoji="0" lang="en-US" altLang="ja-JP" b="1" dirty="0">
                <a:solidFill>
                  <a:prstClr val="black"/>
                </a:solidFill>
                <a:ea typeface="SimSun" pitchFamily="2" charset="-122"/>
              </a:rPr>
              <a:t>2018</a:t>
            </a:r>
            <a:endParaRPr kumimoji="0" lang="en-US" altLang="ja-JP" b="1" i="1" dirty="0">
              <a:solidFill>
                <a:srgbClr val="323232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2"/>
          </p:nvPr>
        </p:nvSpPr>
        <p:spPr>
          <a:xfrm>
            <a:off x="6300192" y="6093301"/>
            <a:ext cx="22860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srgbClr val="E3DED1">
                    <a:shade val="50000"/>
                  </a:srgbClr>
                </a:solidFill>
                <a:latin typeface="Arial" charset="0"/>
                <a:ea typeface="SimSun" pitchFamily="2" charset="-122"/>
              </a:rPr>
              <a:t>Copyright © 2018 </a:t>
            </a:r>
            <a:r>
              <a:rPr lang="en-US" altLang="ja-JP" dirty="0" smtClean="0">
                <a:solidFill>
                  <a:srgbClr val="E3DED1">
                    <a:shade val="50000"/>
                  </a:srgbClr>
                </a:solidFill>
                <a:latin typeface="Arial" charset="0"/>
                <a:ea typeface="SimSun" pitchFamily="2" charset="-122"/>
              </a:rPr>
              <a:t>APCERT</a:t>
            </a:r>
            <a:endParaRPr lang="en-US" altLang="ja-JP" dirty="0">
              <a:solidFill>
                <a:srgbClr val="E3DED1">
                  <a:shade val="50000"/>
                </a:srgbClr>
              </a:solidFill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3B27E8-039F-4100-BBB7-5B9EF000B2A2}" type="slidenum">
              <a:rPr lang="en-US" altLang="zh-CN" smtClean="0">
                <a:solidFill>
                  <a:srgbClr val="E3DED1">
                    <a:shade val="50000"/>
                  </a:srgbClr>
                </a:solidFill>
                <a:ea typeface="SimSun" pitchFamily="2" charset="-122"/>
              </a:rPr>
              <a:pPr>
                <a:defRPr/>
              </a:pPr>
              <a:t>10</a:t>
            </a:fld>
            <a:endParaRPr lang="en-US" altLang="zh-CN" dirty="0">
              <a:solidFill>
                <a:srgbClr val="E3DED1">
                  <a:shade val="50000"/>
                </a:srgbClr>
              </a:solidFill>
              <a:ea typeface="SimSun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>
                <a:solidFill>
                  <a:srgbClr val="E3DED1">
                    <a:shade val="50000"/>
                  </a:srgbClr>
                </a:solidFill>
                <a:latin typeface="Arial" charset="0"/>
                <a:ea typeface="SimSun" pitchFamily="2" charset="-122"/>
              </a:rPr>
              <a:t>Copyright © 2018 APCERT</a:t>
            </a:r>
            <a:endParaRPr lang="en-US" altLang="ja-JP" dirty="0">
              <a:solidFill>
                <a:srgbClr val="E3DED1">
                  <a:shade val="50000"/>
                </a:srgbClr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560" y="908720"/>
            <a:ext cx="7272808" cy="4967287"/>
          </a:xfrm>
        </p:spPr>
        <p:txBody>
          <a:bodyPr/>
          <a:lstStyle/>
          <a:p>
            <a:endParaRPr lang="en-US" sz="2200" dirty="0" smtClean="0"/>
          </a:p>
          <a:p>
            <a:endParaRPr lang="en-US" sz="4000" dirty="0" smtClean="0"/>
          </a:p>
          <a:p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 </a:t>
            </a:r>
            <a:r>
              <a:rPr lang="en-US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CSIRTs in the region</a:t>
            </a:r>
            <a:r>
              <a:rPr lang="en-US" sz="2200" dirty="0"/>
              <a:t> to conduct efficient and effective computer security emergency response </a:t>
            </a:r>
            <a:r>
              <a:rPr lang="en-US" sz="2200" dirty="0" smtClean="0"/>
              <a:t>capability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Provide inputs and/or recommendations to </a:t>
            </a:r>
            <a:r>
              <a:rPr lang="en-US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address legal issues related to information security</a:t>
            </a:r>
            <a:r>
              <a:rPr lang="en-US" sz="2200" dirty="0"/>
              <a:t> and emergency response capabilities across regional </a:t>
            </a:r>
            <a:r>
              <a:rPr lang="en-US" sz="2200" dirty="0" smtClean="0"/>
              <a:t>boundaries</a:t>
            </a:r>
            <a:endParaRPr lang="en-US" sz="2200" dirty="0"/>
          </a:p>
          <a:p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96944" cy="86292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900" dirty="0" smtClean="0"/>
              <a:t>APCERT </a:t>
            </a:r>
            <a:r>
              <a:rPr lang="en-US" altLang="ja-JP" sz="2900" dirty="0"/>
              <a:t>Objective 2 – Emergency Response</a:t>
            </a:r>
            <a:endParaRPr lang="en-AU" altLang="ja-JP" sz="2900" dirty="0"/>
          </a:p>
        </p:txBody>
      </p:sp>
    </p:spTree>
    <p:extLst>
      <p:ext uri="{BB962C8B-B14F-4D97-AF65-F5344CB8AC3E}">
        <p14:creationId xmlns:p14="http://schemas.microsoft.com/office/powerpoint/2010/main" val="15057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3B27E8-039F-4100-BBB7-5B9EF000B2A2}" type="slidenum">
              <a:rPr lang="en-US" altLang="zh-CN" smtClean="0">
                <a:solidFill>
                  <a:srgbClr val="E3DED1">
                    <a:shade val="50000"/>
                  </a:srgbClr>
                </a:solidFill>
                <a:ea typeface="SimSun" pitchFamily="2" charset="-122"/>
              </a:rPr>
              <a:pPr>
                <a:defRPr/>
              </a:pPr>
              <a:t>11</a:t>
            </a:fld>
            <a:endParaRPr lang="en-US" altLang="zh-CN" dirty="0">
              <a:solidFill>
                <a:srgbClr val="E3DED1">
                  <a:shade val="50000"/>
                </a:srgbClr>
              </a:solidFill>
              <a:ea typeface="SimSun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>
                <a:solidFill>
                  <a:srgbClr val="E3DED1">
                    <a:shade val="50000"/>
                  </a:srgbClr>
                </a:solidFill>
                <a:latin typeface="Arial" charset="0"/>
                <a:ea typeface="SimSun" pitchFamily="2" charset="-122"/>
              </a:rPr>
              <a:t>Copyright © 2018 APCERT</a:t>
            </a:r>
            <a:endParaRPr lang="en-US" altLang="ja-JP" dirty="0">
              <a:solidFill>
                <a:srgbClr val="E3DED1">
                  <a:shade val="50000"/>
                </a:srgbClr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3931" y="1414041"/>
            <a:ext cx="8176846" cy="4967287"/>
          </a:xfrm>
        </p:spPr>
        <p:txBody>
          <a:bodyPr/>
          <a:lstStyle/>
          <a:p>
            <a:r>
              <a:rPr lang="en-US" sz="2200" dirty="0"/>
              <a:t>Organize and conduct an </a:t>
            </a:r>
            <a:r>
              <a:rPr lang="en-US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AGM and APCERT Conference </a:t>
            </a:r>
            <a:r>
              <a:rPr lang="en-US" sz="2200" dirty="0"/>
              <a:t>to raise awareness on computer security incident responses and </a:t>
            </a:r>
            <a:r>
              <a:rPr lang="en-US" sz="2200" dirty="0" smtClean="0"/>
              <a:t>trends, e</a:t>
            </a:r>
            <a:r>
              <a:rPr lang="en-US" altLang="ja-JP" sz="2200" dirty="0" smtClean="0"/>
              <a:t>xchange information on cyber security trends, discuss threats and challenges, and assist government </a:t>
            </a:r>
            <a:r>
              <a:rPr lang="en-US" altLang="ja-JP" sz="2200" dirty="0"/>
              <a:t>&amp; critical entities</a:t>
            </a:r>
          </a:p>
          <a:p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4544" y="404664"/>
            <a:ext cx="8183880" cy="86292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APCERT </a:t>
            </a:r>
            <a:r>
              <a:rPr lang="en-US" altLang="ja-JP" sz="2900" dirty="0" smtClean="0"/>
              <a:t>Objective 3 </a:t>
            </a:r>
            <a:r>
              <a:rPr lang="en-US" altLang="ja-JP" sz="2900" dirty="0"/>
              <a:t>– Security Awareness</a:t>
            </a:r>
            <a:endParaRPr lang="en-AU" altLang="ja-JP" sz="2900" dirty="0"/>
          </a:p>
        </p:txBody>
      </p:sp>
      <p:pic>
        <p:nvPicPr>
          <p:cNvPr id="6" name="図 6">
            <a:extLst>
              <a:ext uri="{FF2B5EF4-FFF2-40B4-BE49-F238E27FC236}">
                <a16:creationId xmlns="" xmlns:a16="http://schemas.microsoft.com/office/drawing/2014/main" id="{9EEF44DA-E684-4AA1-A51D-8641514016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6" b="18579"/>
          <a:stretch/>
        </p:blipFill>
        <p:spPr>
          <a:xfrm>
            <a:off x="1331640" y="3212976"/>
            <a:ext cx="6243093" cy="305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3C7624-285B-4E6F-BA59-19B1817B80FD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2" name="フッター プレースホルダ 5"/>
          <p:cNvSpPr>
            <a:spLocks noGrp="1"/>
          </p:cNvSpPr>
          <p:nvPr>
            <p:ph type="ftr" sz="quarter" idx="12"/>
          </p:nvPr>
        </p:nvSpPr>
        <p:spPr bwMode="auto">
          <a:xfrm>
            <a:off x="6372200" y="6093301"/>
            <a:ext cx="22860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dirty="0">
                <a:solidFill>
                  <a:prstClr val="black"/>
                </a:solidFill>
              </a:rPr>
              <a:t>Copyright © 2018 APCERT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>
                <a:solidFill>
                  <a:srgbClr val="C00000"/>
                </a:solidFill>
              </a:rPr>
              <a:t>How does APCERT work?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525" y="1124744"/>
            <a:ext cx="8136904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ja-JP" sz="1600" b="1" dirty="0"/>
              <a:t>CSIRT (Computer Security Incident Response Team)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ja-JP" dirty="0"/>
              <a:t>Independent from politics, industry, market…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ja-JP" dirty="0"/>
              <a:t>Do not focus on WHO and </a:t>
            </a:r>
            <a:r>
              <a:rPr lang="en-US" altLang="ja-JP" dirty="0" smtClean="0"/>
              <a:t>WHY, focus on WHAT and HOW from </a:t>
            </a:r>
            <a:r>
              <a:rPr lang="en-US" altLang="ja-JP" dirty="0"/>
              <a:t>a technical coordination perspective</a:t>
            </a:r>
          </a:p>
          <a:p>
            <a:pPr>
              <a:lnSpc>
                <a:spcPct val="80000"/>
              </a:lnSpc>
              <a:defRPr/>
            </a:pPr>
            <a:endParaRPr lang="en-US" altLang="ja-JP" sz="2400" dirty="0"/>
          </a:p>
          <a:p>
            <a:pPr>
              <a:lnSpc>
                <a:spcPct val="80000"/>
              </a:lnSpc>
              <a:defRPr/>
            </a:pPr>
            <a:r>
              <a:rPr lang="en-US" altLang="ja-JP" sz="1600" b="1" dirty="0"/>
              <a:t>CSIRT Common Policy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ja-JP" dirty="0"/>
              <a:t>MY security depends on YOUR security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ja-JP" dirty="0"/>
              <a:t>Web of trust</a:t>
            </a:r>
          </a:p>
          <a:p>
            <a:pPr lvl="1">
              <a:lnSpc>
                <a:spcPct val="80000"/>
              </a:lnSpc>
              <a:defRPr/>
            </a:pPr>
            <a:endParaRPr lang="en-US" altLang="ja-JP" dirty="0"/>
          </a:p>
          <a:p>
            <a:pPr>
              <a:lnSpc>
                <a:spcPct val="80000"/>
              </a:lnSpc>
              <a:defRPr/>
            </a:pPr>
            <a:r>
              <a:rPr lang="en-US" altLang="ja-JP" sz="1600" b="1" dirty="0"/>
              <a:t>Systematic Handling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ja-JP" dirty="0"/>
              <a:t>Timely manner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Each </a:t>
            </a:r>
            <a:r>
              <a:rPr lang="en-US" altLang="ja-JP" dirty="0"/>
              <a:t>team has appropriate domestic contacts to handle </a:t>
            </a:r>
            <a:r>
              <a:rPr lang="en-US" altLang="ja-JP" dirty="0" smtClean="0"/>
              <a:t>and respond </a:t>
            </a:r>
            <a:r>
              <a:rPr lang="en-US" altLang="ja-JP" dirty="0"/>
              <a:t>to incidents (ISPs, critical infrastructure, </a:t>
            </a:r>
            <a:r>
              <a:rPr lang="en-US" altLang="ja-JP" dirty="0" smtClean="0"/>
              <a:t>government…)</a:t>
            </a:r>
            <a:endParaRPr lang="en-US" altLang="ja-JP" dirty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Mailing lists, Traffic </a:t>
            </a:r>
            <a:r>
              <a:rPr lang="en-US" altLang="ja-JP" dirty="0"/>
              <a:t>Light </a:t>
            </a:r>
            <a:r>
              <a:rPr lang="en-US" altLang="ja-JP" dirty="0" smtClean="0"/>
              <a:t>Protocol, encrypted </a:t>
            </a:r>
            <a:r>
              <a:rPr lang="en-US" altLang="ja-JP" dirty="0"/>
              <a:t>e-mail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Reaching </a:t>
            </a:r>
            <a:r>
              <a:rPr lang="en-US" altLang="ja-JP" dirty="0"/>
              <a:t>to disconnected areas using CSIRT </a:t>
            </a:r>
            <a:r>
              <a:rPr lang="en-US" altLang="ja-JP" dirty="0" smtClean="0"/>
              <a:t>network</a:t>
            </a:r>
            <a:endParaRPr lang="en-US" altLang="ja-JP" dirty="0"/>
          </a:p>
          <a:p>
            <a:pPr lvl="1">
              <a:lnSpc>
                <a:spcPct val="80000"/>
              </a:lnSpc>
              <a:defRPr/>
            </a:pPr>
            <a:endParaRPr lang="en-US" altLang="ja-JP" dirty="0"/>
          </a:p>
          <a:p>
            <a:pPr>
              <a:lnSpc>
                <a:spcPct val="80000"/>
              </a:lnSpc>
              <a:defRPr/>
            </a:pPr>
            <a:r>
              <a:rPr lang="en-US" altLang="ja-JP" sz="1600" b="1" dirty="0"/>
              <a:t>POC arrangement between members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ja-JP" dirty="0"/>
              <a:t>One Point of Contact </a:t>
            </a:r>
            <a:r>
              <a:rPr lang="en-US" altLang="ja-JP" dirty="0" smtClean="0"/>
              <a:t>per </a:t>
            </a:r>
            <a:r>
              <a:rPr lang="en-US" altLang="ja-JP" dirty="0"/>
              <a:t>economy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ja-JP" dirty="0"/>
              <a:t>Deal with serious and time critical computer security incidents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ja-JP" dirty="0"/>
              <a:t>Reachable 24 hours / 7 days via </a:t>
            </a:r>
            <a:r>
              <a:rPr lang="en-US" altLang="ja-JP" dirty="0" smtClean="0"/>
              <a:t>call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3C7624-285B-4E6F-BA59-19B1817B80FD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2" name="フッター プレースホルダ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prstClr val="black"/>
                </a:solidFill>
              </a:rPr>
              <a:t>Copyright © 2018 APCERT</a:t>
            </a:r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1800" b="1" dirty="0">
                <a:solidFill>
                  <a:prstClr val="black"/>
                </a:solidFill>
                <a:ea typeface="SimSun" pitchFamily="2" charset="-122"/>
              </a:rPr>
              <a:t>Malware Mitigation WG </a:t>
            </a:r>
            <a:r>
              <a:rPr lang="en-US" altLang="ja-JP" sz="1800" dirty="0">
                <a:solidFill>
                  <a:prstClr val="black"/>
                </a:solidFill>
                <a:ea typeface="SimSun" pitchFamily="2" charset="-122"/>
              </a:rPr>
              <a:t>(Convener: </a:t>
            </a:r>
            <a:r>
              <a:rPr lang="en-US" altLang="ja-JP" sz="1800" dirty="0" err="1">
                <a:solidFill>
                  <a:prstClr val="black"/>
                </a:solidFill>
                <a:ea typeface="SimSun" pitchFamily="2" charset="-122"/>
              </a:rPr>
              <a:t>MyCERT</a:t>
            </a:r>
            <a:r>
              <a:rPr lang="en-US" altLang="ja-JP" sz="1800" dirty="0">
                <a:solidFill>
                  <a:prstClr val="black"/>
                </a:solidFill>
                <a:ea typeface="SimSun" pitchFamily="2" charset="-122"/>
              </a:rPr>
              <a:t>)</a:t>
            </a:r>
          </a:p>
          <a:p>
            <a:pPr marL="627063" lvl="1" indent="-169863">
              <a:buFont typeface="Wingdings" pitchFamily="2" charset="2"/>
              <a:buChar char="ü"/>
            </a:pPr>
            <a:r>
              <a:rPr lang="en-US" altLang="ja-JP" sz="1600" dirty="0">
                <a:solidFill>
                  <a:prstClr val="black"/>
                </a:solidFill>
              </a:rPr>
              <a:t>To discuss security metrics in order to identify ways to improve on currently available security metrics, best practices on clean-up and data sharing methods</a:t>
            </a:r>
          </a:p>
          <a:p>
            <a:pPr marL="627063" lvl="1" indent="-169863"/>
            <a:endParaRPr lang="en-US" altLang="ja-JP" sz="1800" dirty="0">
              <a:solidFill>
                <a:prstClr val="black"/>
              </a:solidFill>
              <a:ea typeface="SimSun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1800" b="1" dirty="0">
                <a:solidFill>
                  <a:prstClr val="black"/>
                </a:solidFill>
                <a:ea typeface="SimSun" pitchFamily="2" charset="-122"/>
              </a:rPr>
              <a:t>Information Sharing WG </a:t>
            </a:r>
            <a:r>
              <a:rPr lang="en-US" altLang="ja-JP" sz="1800" dirty="0">
                <a:solidFill>
                  <a:prstClr val="black"/>
                </a:solidFill>
                <a:ea typeface="SimSun" pitchFamily="2" charset="-122"/>
              </a:rPr>
              <a:t>(Convener: CNCERT/CC)</a:t>
            </a:r>
          </a:p>
          <a:p>
            <a:pPr marL="627063" lvl="1" indent="-169863">
              <a:buFont typeface="Wingdings" pitchFamily="2" charset="2"/>
              <a:buChar char="ü"/>
            </a:pPr>
            <a:r>
              <a:rPr lang="en-US" altLang="ja-JP" sz="1600" dirty="0">
                <a:solidFill>
                  <a:prstClr val="black"/>
                </a:solidFill>
                <a:ea typeface="SimSun" pitchFamily="2" charset="-122"/>
              </a:rPr>
              <a:t>To identify information regarded as useful for APCERT members and/or available to share with other APCERT members</a:t>
            </a:r>
          </a:p>
          <a:p>
            <a:pPr lvl="1">
              <a:buFont typeface="Wingdings" pitchFamily="2" charset="2"/>
              <a:buChar char="l"/>
            </a:pPr>
            <a:endParaRPr lang="en-US" altLang="ja-JP" sz="1600" dirty="0">
              <a:solidFill>
                <a:prstClr val="black"/>
              </a:solidFill>
              <a:ea typeface="SimSun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1800" b="1" dirty="0">
                <a:solidFill>
                  <a:prstClr val="black"/>
                </a:solidFill>
                <a:ea typeface="SimSun" pitchFamily="2" charset="-122"/>
              </a:rPr>
              <a:t>Membership WG </a:t>
            </a:r>
            <a:r>
              <a:rPr lang="en-US" altLang="ja-JP" sz="1800" dirty="0">
                <a:solidFill>
                  <a:prstClr val="black"/>
                </a:solidFill>
                <a:ea typeface="SimSun" pitchFamily="2" charset="-122"/>
              </a:rPr>
              <a:t>(Convener: </a:t>
            </a:r>
            <a:r>
              <a:rPr lang="en-US" altLang="ja-JP" sz="1800" dirty="0" err="1">
                <a:solidFill>
                  <a:prstClr val="black"/>
                </a:solidFill>
                <a:ea typeface="SimSun" pitchFamily="2" charset="-122"/>
              </a:rPr>
              <a:t>KrCERT</a:t>
            </a:r>
            <a:r>
              <a:rPr lang="en-US" altLang="ja-JP" sz="1800" dirty="0">
                <a:solidFill>
                  <a:prstClr val="black"/>
                </a:solidFill>
                <a:ea typeface="SimSun" pitchFamily="2" charset="-122"/>
              </a:rPr>
              <a:t>/CC)</a:t>
            </a:r>
            <a:endParaRPr lang="en-US" altLang="ja-JP" sz="1800" b="1" dirty="0">
              <a:solidFill>
                <a:prstClr val="black"/>
              </a:solidFill>
              <a:ea typeface="SimSun" pitchFamily="2" charset="-122"/>
            </a:endParaRPr>
          </a:p>
          <a:p>
            <a:pPr marL="627063" lvl="1" indent="-174625">
              <a:buFont typeface="Wingdings" pitchFamily="2" charset="2"/>
              <a:buChar char="ü"/>
            </a:pPr>
            <a:r>
              <a:rPr lang="en-US" altLang="ja-JP" sz="1600" dirty="0">
                <a:solidFill>
                  <a:prstClr val="black"/>
                </a:solidFill>
                <a:ea typeface="SimSun" pitchFamily="2" charset="-122"/>
              </a:rPr>
              <a:t>To review the current membership criteria/classes</a:t>
            </a:r>
          </a:p>
          <a:p>
            <a:pPr lvl="1">
              <a:buFont typeface="Wingdings" pitchFamily="2" charset="2"/>
              <a:buChar char="ü"/>
            </a:pPr>
            <a:endParaRPr lang="en-US" altLang="ja-JP" sz="1600" dirty="0">
              <a:solidFill>
                <a:prstClr val="black"/>
              </a:solidFill>
              <a:ea typeface="SimSun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1800" b="1" dirty="0">
                <a:solidFill>
                  <a:prstClr val="black"/>
                </a:solidFill>
                <a:ea typeface="SimSun" pitchFamily="2" charset="-122"/>
              </a:rPr>
              <a:t>Policy, Procedures and Governance WG </a:t>
            </a:r>
            <a:r>
              <a:rPr lang="en-US" altLang="ja-JP" sz="1800" dirty="0">
                <a:solidFill>
                  <a:prstClr val="black"/>
                </a:solidFill>
                <a:ea typeface="SimSun" pitchFamily="2" charset="-122"/>
              </a:rPr>
              <a:t>(Convener: CERT Australia)</a:t>
            </a:r>
            <a:endParaRPr lang="en-US" altLang="ja-JP" sz="1800" b="1" dirty="0">
              <a:solidFill>
                <a:prstClr val="black"/>
              </a:solidFill>
              <a:ea typeface="SimSun" pitchFamily="2" charset="-122"/>
            </a:endParaRPr>
          </a:p>
          <a:p>
            <a:pPr marL="627063" lvl="1" indent="-169863">
              <a:buFont typeface="Wingdings" pitchFamily="2" charset="2"/>
              <a:buChar char="ü"/>
            </a:pPr>
            <a:r>
              <a:rPr lang="en-US" altLang="ja-JP" sz="1600" dirty="0">
                <a:solidFill>
                  <a:prstClr val="black"/>
                </a:solidFill>
                <a:ea typeface="SimSun" pitchFamily="2" charset="-122"/>
              </a:rPr>
              <a:t>To promote the Vision and Mission of APCERT, To review the Operational Framework and other documents</a:t>
            </a:r>
          </a:p>
          <a:p>
            <a:pPr lvl="1">
              <a:buFont typeface="Wingdings" pitchFamily="2" charset="2"/>
              <a:buChar char="ü"/>
            </a:pPr>
            <a:endParaRPr lang="en-US" altLang="ja-JP" sz="1600" dirty="0">
              <a:solidFill>
                <a:prstClr val="black"/>
              </a:solidFill>
              <a:ea typeface="SimSun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1800" b="1" dirty="0">
                <a:solidFill>
                  <a:prstClr val="black"/>
                </a:solidFill>
                <a:ea typeface="SimSun" pitchFamily="2" charset="-122"/>
              </a:rPr>
              <a:t>Training WG </a:t>
            </a:r>
            <a:r>
              <a:rPr lang="en-US" altLang="ja-JP" sz="1800" dirty="0">
                <a:solidFill>
                  <a:prstClr val="black"/>
                </a:solidFill>
                <a:ea typeface="SimSun" pitchFamily="2" charset="-122"/>
              </a:rPr>
              <a:t>(Convener: TWNCERT)</a:t>
            </a:r>
            <a:endParaRPr lang="en-US" altLang="ja-JP" sz="1800" b="1" dirty="0">
              <a:solidFill>
                <a:prstClr val="black"/>
              </a:solidFill>
              <a:ea typeface="SimSun" pitchFamily="2" charset="-122"/>
            </a:endParaRPr>
          </a:p>
          <a:p>
            <a:pPr marL="627063" lvl="1" indent="-169863">
              <a:buFont typeface="Wingdings" pitchFamily="2" charset="2"/>
              <a:buChar char="ü"/>
            </a:pPr>
            <a:r>
              <a:rPr lang="en-US" altLang="ja-JP" sz="1500" dirty="0">
                <a:solidFill>
                  <a:prstClr val="black"/>
                </a:solidFill>
              </a:rPr>
              <a:t>To establish an overall education and training program to assist members to develop, operate, and improve their incident management capabilities.</a:t>
            </a:r>
          </a:p>
          <a:p>
            <a:pPr lvl="1"/>
            <a:endParaRPr lang="en-US" altLang="ja-JP" sz="1600" dirty="0">
              <a:solidFill>
                <a:prstClr val="black"/>
              </a:solidFill>
              <a:ea typeface="SimSun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1800" b="1" dirty="0">
                <a:solidFill>
                  <a:prstClr val="black"/>
                </a:solidFill>
                <a:ea typeface="SimSun" pitchFamily="2" charset="-122"/>
              </a:rPr>
              <a:t>TSUBAME WG </a:t>
            </a:r>
            <a:r>
              <a:rPr lang="en-US" altLang="ja-JP" sz="1800" dirty="0">
                <a:solidFill>
                  <a:prstClr val="black"/>
                </a:solidFill>
                <a:ea typeface="SimSun" pitchFamily="2" charset="-122"/>
              </a:rPr>
              <a:t>(Convener: JPCERT/CC)</a:t>
            </a:r>
            <a:endParaRPr lang="en-US" altLang="ja-JP" sz="1800" b="1" dirty="0">
              <a:solidFill>
                <a:prstClr val="black"/>
              </a:solidFill>
              <a:ea typeface="SimSun" pitchFamily="2" charset="-122"/>
            </a:endParaRPr>
          </a:p>
          <a:p>
            <a:pPr marL="627063" lvl="1" indent="-169863">
              <a:buFont typeface="Wingdings" pitchFamily="2" charset="2"/>
              <a:buChar char="ü"/>
            </a:pPr>
            <a:r>
              <a:rPr lang="en-US" altLang="ja-JP" sz="1600" dirty="0">
                <a:solidFill>
                  <a:prstClr val="black"/>
                </a:solidFill>
              </a:rPr>
              <a:t>To exchange analytical information of TSUBAME, the packet traffic monitoring system to observe suspicious scanning activities in the Asia Pacific and other regions. </a:t>
            </a:r>
          </a:p>
          <a:p>
            <a:pPr marL="627063" lvl="1" indent="-169863">
              <a:buFont typeface="Wingdings" pitchFamily="2" charset="2"/>
              <a:buChar char="ü"/>
            </a:pPr>
            <a:endParaRPr lang="en-US" altLang="ja-JP" sz="1600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1800" b="1" dirty="0">
                <a:solidFill>
                  <a:prstClr val="black"/>
                </a:solidFill>
                <a:ea typeface="SimSun" pitchFamily="2" charset="-122"/>
              </a:rPr>
              <a:t>Drill WG </a:t>
            </a:r>
            <a:r>
              <a:rPr lang="en-US" altLang="ja-JP" sz="1800" dirty="0">
                <a:solidFill>
                  <a:prstClr val="black"/>
                </a:solidFill>
                <a:ea typeface="SimSun" pitchFamily="2" charset="-122"/>
              </a:rPr>
              <a:t>(Convener: ThaiCERT)</a:t>
            </a:r>
          </a:p>
          <a:p>
            <a:pPr marL="627063" lvl="1" indent="-169863">
              <a:buFont typeface="Wingdings" pitchFamily="2" charset="2"/>
              <a:buChar char="ü"/>
            </a:pPr>
            <a:r>
              <a:rPr lang="en-US" altLang="ja-JP" sz="1500" dirty="0">
                <a:solidFill>
                  <a:prstClr val="black"/>
                </a:solidFill>
              </a:rPr>
              <a:t>To improve the efficiency and stability of the organization of the annual drill by maintaining a fixed organization that can learn from experiences each year.</a:t>
            </a: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APCERT Working Groups</a:t>
            </a:r>
            <a:endParaRPr kumimoji="1"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3B27E8-039F-4100-BBB7-5B9EF000B2A2}" type="slidenum">
              <a:rPr lang="en-US" altLang="zh-CN" smtClean="0">
                <a:solidFill>
                  <a:srgbClr val="E3DED1">
                    <a:shade val="50000"/>
                  </a:srgbClr>
                </a:solidFill>
                <a:ea typeface="SimSun" pitchFamily="2" charset="-122"/>
              </a:rPr>
              <a:pPr>
                <a:defRPr/>
              </a:pPr>
              <a:t>14</a:t>
            </a:fld>
            <a:endParaRPr lang="en-US" altLang="zh-CN" dirty="0">
              <a:solidFill>
                <a:srgbClr val="E3DED1">
                  <a:shade val="50000"/>
                </a:srgbClr>
              </a:solidFill>
              <a:ea typeface="SimSun" pitchFamily="2" charset="-122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srgbClr val="E3DED1">
                    <a:shade val="50000"/>
                  </a:srgbClr>
                </a:solidFill>
                <a:latin typeface="Arial" charset="0"/>
                <a:ea typeface="SimSun" pitchFamily="2" charset="-122"/>
              </a:rPr>
              <a:t>Copyright © 2018 APCERT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APCERT Online Training (bimonthly)</a:t>
            </a:r>
          </a:p>
          <a:p>
            <a:pPr>
              <a:buNone/>
            </a:pPr>
            <a:endParaRPr kumimoji="1" lang="en-AU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Capacity </a:t>
            </a:r>
            <a:r>
              <a:rPr lang="en-AU" dirty="0" smtClean="0"/>
              <a:t>Building</a:t>
            </a:r>
            <a:endParaRPr kumimoji="1" lang="en-AU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450529"/>
              </p:ext>
            </p:extLst>
          </p:nvPr>
        </p:nvGraphicFramePr>
        <p:xfrm>
          <a:off x="539552" y="1700808"/>
          <a:ext cx="792088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Presenter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8 Feb 2017</a:t>
                      </a:r>
                      <a:endParaRPr kumimoji="1" lang="ja-JP" altLang="en-US" sz="160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Digital Forensics</a:t>
                      </a:r>
                      <a:endParaRPr kumimoji="1" lang="ja-JP" altLang="en-US" sz="140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Sri Lanka CERT|CC</a:t>
                      </a:r>
                      <a:endParaRPr kumimoji="1" lang="ja-JP" altLang="en-US" sz="160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60274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19 Apr</a:t>
                      </a:r>
                      <a:endParaRPr kumimoji="1" lang="ja-JP" altLang="en-US" sz="160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Mobile Vulnerability Check and Case Study</a:t>
                      </a:r>
                      <a:endParaRPr kumimoji="1" lang="ja-JP" altLang="en-US" sz="160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600" kern="1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KrCERT</a:t>
                      </a:r>
                      <a:r>
                        <a:rPr kumimoji="1" lang="en-US" altLang="ja-JP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/CC</a:t>
                      </a:r>
                      <a:endParaRPr kumimoji="1" lang="ja-JP" altLang="en-US" sz="160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75817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1 Aug</a:t>
                      </a:r>
                      <a:endParaRPr kumimoji="1" lang="ja-JP" altLang="en-US" sz="160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Cyber Detection, Eradication and Forensic (Cyber D.E.F)</a:t>
                      </a:r>
                      <a:endParaRPr kumimoji="1" lang="ja-JP" altLang="en-US" sz="160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600" kern="1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MyCERT</a:t>
                      </a:r>
                      <a:endParaRPr kumimoji="1" lang="ja-JP" altLang="en-US" sz="160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9364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3 Oct</a:t>
                      </a:r>
                      <a:endParaRPr kumimoji="1" lang="ja-JP" altLang="en-US" sz="160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GB" altLang="ja-JP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Cyber threat information sharing</a:t>
                      </a:r>
                      <a:endParaRPr kumimoji="1" lang="ja-JP" altLang="en-US" sz="160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CERT Australia</a:t>
                      </a:r>
                      <a:endParaRPr kumimoji="1" lang="ja-JP" altLang="en-US" sz="160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8116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5 Dec</a:t>
                      </a:r>
                      <a:endParaRPr kumimoji="1" lang="ja-JP" altLang="en-US" sz="160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Introduction of DDoS Offensive and Defensive Exercise in Taiwan</a:t>
                      </a:r>
                      <a:endParaRPr kumimoji="1" lang="ja-JP" altLang="en-US" sz="160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TWNCERT</a:t>
                      </a:r>
                      <a:endParaRPr kumimoji="1" lang="ja-JP" altLang="en-US" sz="160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22136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6 Feb 2018</a:t>
                      </a:r>
                      <a:endParaRPr kumimoji="1" lang="ja-JP" altLang="en-US" sz="160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dirty="0"/>
                        <a:t>Malware Information Sharing Platform (MISP) in a CERT</a:t>
                      </a:r>
                      <a:endParaRPr kumimoji="1" lang="ja-JP" altLang="en-US" sz="160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600" kern="1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AusCERT</a:t>
                      </a:r>
                      <a:endParaRPr kumimoji="1" lang="ja-JP" altLang="en-US" sz="160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804314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3C7624-285B-4E6F-BA59-19B1817B80FD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2" name="フッター プレースホルダ 5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dirty="0">
                <a:solidFill>
                  <a:prstClr val="black"/>
                </a:solidFill>
              </a:rPr>
              <a:t>Copyright © 2018 APCERT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40" y="652222"/>
            <a:ext cx="8183880" cy="5748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200" dirty="0">
                <a:solidFill>
                  <a:srgbClr val="C00000"/>
                </a:solidFill>
              </a:rPr>
              <a:t>Recent </a:t>
            </a:r>
            <a:r>
              <a:rPr lang="en-US" altLang="ja-JP" sz="3200" dirty="0" smtClean="0">
                <a:solidFill>
                  <a:srgbClr val="C00000"/>
                </a:solidFill>
              </a:rPr>
              <a:t>and upcoming Activities</a:t>
            </a:r>
            <a:endParaRPr lang="ja-JP" altLang="en-US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78488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Tx/>
              <a:defRPr/>
            </a:pPr>
            <a:r>
              <a:rPr lang="en-US" altLang="ja-JP" sz="1600" b="1" dirty="0"/>
              <a:t>Updated APCERT Operational Framework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New structure to include Partners</a:t>
            </a:r>
          </a:p>
          <a:p>
            <a:pPr lvl="1">
              <a:lnSpc>
                <a:spcPct val="80000"/>
              </a:lnSpc>
              <a:defRPr/>
            </a:pPr>
            <a:endParaRPr lang="en-US" altLang="ja-JP" dirty="0"/>
          </a:p>
          <a:p>
            <a:pPr>
              <a:lnSpc>
                <a:spcPct val="80000"/>
              </a:lnSpc>
              <a:buClrTx/>
              <a:defRPr/>
            </a:pPr>
            <a:r>
              <a:rPr lang="en-US" altLang="ja-JP" sz="1600" b="1" dirty="0" smtClean="0"/>
              <a:t>APCERT </a:t>
            </a:r>
            <a:r>
              <a:rPr lang="en-US" altLang="ja-JP" sz="1600" b="1" dirty="0"/>
              <a:t>Information Classification </a:t>
            </a:r>
            <a:r>
              <a:rPr lang="en-US" altLang="ja-JP" sz="1600" b="1" dirty="0" smtClean="0"/>
              <a:t>Policy Update</a:t>
            </a:r>
            <a:endParaRPr lang="en-US" altLang="ja-JP" sz="1600" b="1" dirty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Updating APCERT Information </a:t>
            </a:r>
            <a:r>
              <a:rPr lang="en-US" altLang="ja-JP" dirty="0"/>
              <a:t>Classification Policy </a:t>
            </a:r>
            <a:r>
              <a:rPr lang="en-US" altLang="ja-JP" dirty="0" smtClean="0"/>
              <a:t>in line with the ‘</a:t>
            </a:r>
            <a:r>
              <a:rPr lang="en-AU" dirty="0" smtClean="0"/>
              <a:t>FIRST </a:t>
            </a:r>
            <a:r>
              <a:rPr lang="en-AU" dirty="0"/>
              <a:t>Standards Definitions and Usage Guidance — Version </a:t>
            </a:r>
            <a:r>
              <a:rPr lang="en-AU" dirty="0" smtClean="0"/>
              <a:t>1.0’</a:t>
            </a:r>
            <a:endParaRPr lang="en-AU" dirty="0"/>
          </a:p>
          <a:p>
            <a:pPr>
              <a:lnSpc>
                <a:spcPct val="80000"/>
              </a:lnSpc>
              <a:defRPr/>
            </a:pPr>
            <a:endParaRPr lang="en-US" altLang="ja-JP" sz="1600" b="1" dirty="0" smtClean="0"/>
          </a:p>
          <a:p>
            <a:pPr>
              <a:lnSpc>
                <a:spcPct val="80000"/>
              </a:lnSpc>
              <a:defRPr/>
            </a:pPr>
            <a:r>
              <a:rPr lang="en-US" altLang="ja-JP" sz="1600" b="1" dirty="0" smtClean="0"/>
              <a:t>Capacity Building Survey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Surveyed members in 2017 conducted to determine APCERT member strengths and </a:t>
            </a:r>
            <a:r>
              <a:rPr lang="en-US" altLang="ja-JP" dirty="0" smtClean="0"/>
              <a:t>gaps</a:t>
            </a:r>
            <a:endParaRPr lang="en-US" altLang="ja-JP" dirty="0" smtClean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Capacity Development WG to be established: will </a:t>
            </a:r>
            <a:r>
              <a:rPr lang="en-US" dirty="0" smtClean="0"/>
              <a:t>use the </a:t>
            </a:r>
            <a:r>
              <a:rPr lang="en-US" dirty="0"/>
              <a:t>skills and expertise of APCERT </a:t>
            </a:r>
            <a:r>
              <a:rPr lang="en-US" dirty="0" smtClean="0"/>
              <a:t>Members/Partners</a:t>
            </a:r>
            <a:r>
              <a:rPr lang="en-US" altLang="ja-JP" dirty="0" smtClean="0"/>
              <a:t> to share experiences and strengthen the APCERT </a:t>
            </a:r>
            <a:r>
              <a:rPr lang="en-US" altLang="ja-JP" dirty="0" smtClean="0"/>
              <a:t>community</a:t>
            </a:r>
            <a:endParaRPr lang="en-US" altLang="ja-JP" dirty="0"/>
          </a:p>
          <a:p>
            <a:pPr>
              <a:lnSpc>
                <a:spcPct val="80000"/>
              </a:lnSpc>
              <a:defRPr/>
            </a:pPr>
            <a:endParaRPr lang="en-US" altLang="ja-JP" dirty="0"/>
          </a:p>
          <a:p>
            <a:pPr>
              <a:lnSpc>
                <a:spcPct val="80000"/>
              </a:lnSpc>
              <a:defRPr/>
            </a:pPr>
            <a:r>
              <a:rPr lang="en-US" altLang="ja-JP" sz="1600" b="1" dirty="0" smtClean="0"/>
              <a:t>Events </a:t>
            </a:r>
            <a:r>
              <a:rPr lang="en-US" altLang="ja-JP" sz="1600" b="1" dirty="0"/>
              <a:t>presented as APCERT </a:t>
            </a:r>
            <a:r>
              <a:rPr lang="en-US" altLang="ja-JP" sz="1600" b="1" dirty="0" smtClean="0"/>
              <a:t>Representative:</a:t>
            </a:r>
            <a:endParaRPr lang="en-US" altLang="ja-JP" sz="1600" b="1" dirty="0"/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OIC-CERT </a:t>
            </a:r>
            <a:r>
              <a:rPr lang="en-US" dirty="0" smtClean="0"/>
              <a:t>Annual </a:t>
            </a:r>
            <a:r>
              <a:rPr lang="en-US" dirty="0"/>
              <a:t>General Meeting and Annual </a:t>
            </a:r>
            <a:r>
              <a:rPr lang="en-US" dirty="0" smtClean="0"/>
              <a:t>Conference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dirty="0" smtClean="0"/>
              <a:t>APRICOT / FIRST TC / AP* </a:t>
            </a:r>
            <a:endParaRPr lang="en-AU" dirty="0"/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AU" dirty="0" smtClean="0"/>
              <a:t>APEC-TEL</a:t>
            </a:r>
            <a:endParaRPr lang="en-AU" dirty="0"/>
          </a:p>
          <a:p>
            <a:pPr lvl="1">
              <a:lnSpc>
                <a:spcPct val="80000"/>
              </a:lnSpc>
              <a:buClrTx/>
              <a:buNone/>
              <a:defRPr/>
            </a:pPr>
            <a:endParaRPr lang="en-US" altLang="ja-JP" sz="1400" dirty="0">
              <a:cs typeface="Arial" pitchFamily="34" charset="0"/>
            </a:endParaRPr>
          </a:p>
          <a:p>
            <a:pPr lvl="1">
              <a:lnSpc>
                <a:spcPct val="80000"/>
              </a:lnSpc>
              <a:buClrTx/>
              <a:defRPr/>
            </a:pPr>
            <a:endParaRPr lang="en-US" altLang="ja-JP" sz="1400" dirty="0">
              <a:cs typeface="Arial" pitchFamily="34" charset="0"/>
            </a:endParaRPr>
          </a:p>
          <a:p>
            <a:pPr lvl="1">
              <a:lnSpc>
                <a:spcPct val="80000"/>
              </a:lnSpc>
              <a:buClrTx/>
              <a:defRPr/>
            </a:pPr>
            <a:endParaRPr lang="en-US" altLang="ja-JP" sz="1400" dirty="0">
              <a:ea typeface="ＭＳ Ｐゴシック" pitchFamily="50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3C7624-285B-4E6F-BA59-19B1817B80FD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2" name="フッター プレースホルダ 5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dirty="0">
                <a:solidFill>
                  <a:prstClr val="black"/>
                </a:solidFill>
              </a:rPr>
              <a:t>Copyright © 2018 APCERT</a:t>
            </a: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395536" y="765880"/>
            <a:ext cx="8183880" cy="86292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Recent and upcoming </a:t>
            </a:r>
            <a:r>
              <a:rPr lang="en-US" altLang="ja-JP" dirty="0" smtClean="0"/>
              <a:t>Activities</a:t>
            </a:r>
            <a:br>
              <a:rPr lang="en-US" altLang="ja-JP" dirty="0" smtClean="0"/>
            </a:br>
            <a:r>
              <a:rPr lang="en-US" altLang="ja-JP" dirty="0" smtClean="0"/>
              <a:t> - </a:t>
            </a:r>
            <a:r>
              <a:rPr lang="en-US" altLang="ja-JP" dirty="0" smtClean="0">
                <a:ln w="6350">
                  <a:noFill/>
                </a:ln>
              </a:rPr>
              <a:t>APCERT Drill</a:t>
            </a:r>
            <a:endParaRPr kumimoji="1" lang="en-AU" dirty="0"/>
          </a:p>
        </p:txBody>
      </p:sp>
      <p:sp>
        <p:nvSpPr>
          <p:cNvPr id="3" name="Rectangle 2"/>
          <p:cNvSpPr/>
          <p:nvPr/>
        </p:nvSpPr>
        <p:spPr>
          <a:xfrm>
            <a:off x="395536" y="1740755"/>
            <a:ext cx="8064896" cy="413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Practice – APCERT Incident Handling Drill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Conducted annually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Participation from most of APCERT teams and some external organisations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A simulation exercise of cyber attacks, includes communication checks based on given scenario. </a:t>
            </a:r>
          </a:p>
          <a:p>
            <a:endParaRPr lang="en-US" dirty="0"/>
          </a:p>
          <a:p>
            <a:r>
              <a:rPr lang="en-US" b="1" dirty="0" smtClean="0"/>
              <a:t>Last </a:t>
            </a:r>
            <a:r>
              <a:rPr lang="en-US" b="1" dirty="0"/>
              <a:t>Drill:  22 March, 2017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Theme: </a:t>
            </a:r>
            <a:r>
              <a:rPr lang="en-US" dirty="0" smtClean="0"/>
              <a:t>“</a:t>
            </a:r>
            <a:r>
              <a:rPr lang="en-US" dirty="0"/>
              <a:t>Emergence of a New DDoS Threat ”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Participating </a:t>
            </a:r>
            <a:r>
              <a:rPr lang="en-US" dirty="0"/>
              <a:t>Teams:</a:t>
            </a:r>
          </a:p>
          <a:p>
            <a:pPr marL="1200150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23 CSIRTs from 18 economies</a:t>
            </a:r>
          </a:p>
          <a:p>
            <a:pPr marL="1200150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4 CSIRTs from OIC-CERT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Objective/Scenario</a:t>
            </a:r>
            <a:r>
              <a:rPr lang="en-US" dirty="0"/>
              <a:t>: </a:t>
            </a:r>
          </a:p>
          <a:p>
            <a:pPr marL="1200150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Mitigate DDoS incidents triggered by a type of malware which has been widely observed in the Asia Pacific region </a:t>
            </a:r>
          </a:p>
          <a:p>
            <a:endParaRPr lang="en-US" b="1" dirty="0" smtClean="0"/>
          </a:p>
          <a:p>
            <a:r>
              <a:rPr lang="en-US" b="1" dirty="0" smtClean="0"/>
              <a:t>Next </a:t>
            </a:r>
            <a:r>
              <a:rPr lang="en-US" b="1" dirty="0"/>
              <a:t>Drill: 7 March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3C7624-285B-4E6F-BA59-19B1817B80FD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2" name="フッター プレースホルダ 5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dirty="0">
                <a:solidFill>
                  <a:prstClr val="black"/>
                </a:solidFill>
              </a:rPr>
              <a:t>Copyright © 2018 APCERT</a:t>
            </a:r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sz="quarter" idx="13"/>
          </p:nvPr>
        </p:nvSpPr>
        <p:spPr>
          <a:xfrm>
            <a:off x="383931" y="1844824"/>
            <a:ext cx="8176846" cy="4248001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ea typeface="SimSun" pitchFamily="2" charset="-122"/>
              </a:rPr>
              <a:t>2017 </a:t>
            </a:r>
            <a:r>
              <a:rPr lang="en-US" altLang="ja-JP" dirty="0">
                <a:solidFill>
                  <a:prstClr val="black"/>
                </a:solidFill>
                <a:ea typeface="SimSun" pitchFamily="2" charset="-122"/>
              </a:rPr>
              <a:t>APCERT AGM and Conference</a:t>
            </a:r>
          </a:p>
          <a:p>
            <a:pPr lvl="1"/>
            <a:r>
              <a:rPr lang="en-US" altLang="ja-JP" dirty="0" smtClean="0">
                <a:solidFill>
                  <a:prstClr val="black"/>
                </a:solidFill>
                <a:ea typeface="SimSun" pitchFamily="2" charset="-122"/>
              </a:rPr>
              <a:t>Date</a:t>
            </a:r>
            <a:r>
              <a:rPr lang="en-US" altLang="ja-JP" dirty="0">
                <a:solidFill>
                  <a:prstClr val="black"/>
                </a:solidFill>
                <a:ea typeface="SimSun" pitchFamily="2" charset="-122"/>
              </a:rPr>
              <a:t>: 12-15 November, 2017</a:t>
            </a:r>
          </a:p>
          <a:p>
            <a:pPr lvl="1"/>
            <a:r>
              <a:rPr lang="en-US" altLang="ja-JP" dirty="0">
                <a:solidFill>
                  <a:prstClr val="black"/>
                </a:solidFill>
                <a:ea typeface="SimSun" pitchFamily="2" charset="-122"/>
              </a:rPr>
              <a:t>Hosted by: CERT-In (India</a:t>
            </a:r>
            <a:r>
              <a:rPr lang="en-US" altLang="ja-JP" dirty="0" smtClean="0">
                <a:solidFill>
                  <a:prstClr val="black"/>
                </a:solidFill>
                <a:ea typeface="SimSun" pitchFamily="2" charset="-122"/>
              </a:rPr>
              <a:t>), Delhi</a:t>
            </a:r>
            <a:endParaRPr lang="en-US" altLang="ja-JP" dirty="0">
              <a:solidFill>
                <a:prstClr val="black"/>
              </a:solidFill>
              <a:ea typeface="SimSun" pitchFamily="2" charset="-122"/>
            </a:endParaRPr>
          </a:p>
          <a:p>
            <a:pPr lvl="1"/>
            <a:r>
              <a:rPr lang="en-US" altLang="ja-JP" dirty="0" smtClean="0">
                <a:solidFill>
                  <a:prstClr val="black"/>
                </a:solidFill>
                <a:ea typeface="SimSun" pitchFamily="2" charset="-122"/>
              </a:rPr>
              <a:t>Theme</a:t>
            </a:r>
            <a:r>
              <a:rPr lang="en-US" altLang="ja-JP" dirty="0">
                <a:solidFill>
                  <a:prstClr val="black"/>
                </a:solidFill>
                <a:ea typeface="SimSun" pitchFamily="2" charset="-122"/>
              </a:rPr>
              <a:t>: “Building Trust in the Digital Economy”</a:t>
            </a:r>
          </a:p>
          <a:p>
            <a:endParaRPr lang="en-US" altLang="ja-JP" dirty="0">
              <a:solidFill>
                <a:prstClr val="black"/>
              </a:solidFill>
              <a:ea typeface="SimSun" pitchFamily="2" charset="-122"/>
            </a:endParaRPr>
          </a:p>
          <a:p>
            <a:r>
              <a:rPr lang="en-US" altLang="ja-JP" dirty="0" smtClean="0">
                <a:solidFill>
                  <a:prstClr val="black"/>
                </a:solidFill>
                <a:ea typeface="SimSun" pitchFamily="2" charset="-122"/>
              </a:rPr>
              <a:t>2018 APCERT AGM and Conference</a:t>
            </a:r>
          </a:p>
          <a:p>
            <a:pPr lvl="1"/>
            <a:r>
              <a:rPr lang="en-US" altLang="ja-JP" dirty="0">
                <a:solidFill>
                  <a:prstClr val="black"/>
                </a:solidFill>
                <a:ea typeface="SimSun" pitchFamily="2" charset="-122"/>
              </a:rPr>
              <a:t>Date: </a:t>
            </a:r>
            <a:r>
              <a:rPr lang="en-US" altLang="ja-JP" dirty="0" smtClean="0">
                <a:solidFill>
                  <a:prstClr val="black"/>
                </a:solidFill>
                <a:ea typeface="SimSun" pitchFamily="2" charset="-122"/>
              </a:rPr>
              <a:t>Q4 2018</a:t>
            </a:r>
            <a:endParaRPr lang="en-US" altLang="ja-JP" dirty="0">
              <a:solidFill>
                <a:prstClr val="black"/>
              </a:solidFill>
              <a:ea typeface="SimSun" pitchFamily="2" charset="-122"/>
            </a:endParaRPr>
          </a:p>
          <a:p>
            <a:pPr lvl="1"/>
            <a:r>
              <a:rPr lang="en-US" altLang="ja-JP" dirty="0">
                <a:solidFill>
                  <a:prstClr val="black"/>
                </a:solidFill>
                <a:ea typeface="SimSun" pitchFamily="2" charset="-122"/>
              </a:rPr>
              <a:t>Hosted by: </a:t>
            </a:r>
            <a:r>
              <a:rPr lang="en-US" altLang="ja-JP" dirty="0" smtClean="0">
                <a:solidFill>
                  <a:prstClr val="black"/>
                </a:solidFill>
                <a:ea typeface="SimSun" pitchFamily="2" charset="-122"/>
              </a:rPr>
              <a:t>CNCERT/CC (China), Shanghai</a:t>
            </a:r>
            <a:endParaRPr lang="en-US" altLang="ja-JP" dirty="0">
              <a:solidFill>
                <a:prstClr val="black"/>
              </a:solidFill>
              <a:ea typeface="SimSun" pitchFamily="2" charset="-122"/>
            </a:endParaRPr>
          </a:p>
          <a:p>
            <a:pPr lvl="1"/>
            <a:r>
              <a:rPr lang="en-US" altLang="ja-JP" dirty="0">
                <a:solidFill>
                  <a:prstClr val="black"/>
                </a:solidFill>
                <a:ea typeface="SimSun" pitchFamily="2" charset="-122"/>
              </a:rPr>
              <a:t>Theme: </a:t>
            </a:r>
            <a:r>
              <a:rPr lang="en-US" altLang="ja-JP" dirty="0" smtClean="0">
                <a:solidFill>
                  <a:prstClr val="black"/>
                </a:solidFill>
                <a:ea typeface="SimSun" pitchFamily="2" charset="-122"/>
              </a:rPr>
              <a:t>TBA</a:t>
            </a:r>
            <a:endParaRPr lang="en-US" altLang="ja-JP" dirty="0">
              <a:solidFill>
                <a:prstClr val="black"/>
              </a:solidFill>
              <a:ea typeface="SimSun" pitchFamily="2" charset="-122"/>
            </a:endParaRPr>
          </a:p>
          <a:p>
            <a:endParaRPr lang="en-US" altLang="ja-JP" dirty="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9896"/>
            <a:ext cx="8183880" cy="8629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dirty="0"/>
              <a:t>Recent and upcoming Activities</a:t>
            </a:r>
            <a:br>
              <a:rPr lang="en-US" altLang="ja-JP" dirty="0"/>
            </a:br>
            <a:r>
              <a:rPr lang="en-US" altLang="ja-JP" dirty="0"/>
              <a:t> - </a:t>
            </a:r>
            <a:r>
              <a:rPr lang="en-US" altLang="ja-JP" dirty="0" smtClean="0">
                <a:solidFill>
                  <a:srgbClr val="C00000"/>
                </a:solidFill>
              </a:rPr>
              <a:t>APCERT</a:t>
            </a:r>
            <a:r>
              <a:rPr lang="en-US" altLang="ja-JP" sz="3400" dirty="0" smtClean="0">
                <a:solidFill>
                  <a:srgbClr val="C00000"/>
                </a:solidFill>
              </a:rPr>
              <a:t> </a:t>
            </a:r>
            <a:r>
              <a:rPr lang="en-US" altLang="ja-JP" sz="3400" dirty="0">
                <a:solidFill>
                  <a:srgbClr val="C00000"/>
                </a:solidFill>
              </a:rPr>
              <a:t>AGM &amp; Conference </a:t>
            </a:r>
            <a:endParaRPr lang="ja-JP" altLang="en-US" sz="3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3C7624-285B-4E6F-BA59-19B1817B80FD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2" name="フッター プレースホルダ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prstClr val="black"/>
                </a:solidFill>
              </a:rPr>
              <a:t>Copyright © 2018 APCERT</a:t>
            </a:r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>
                <a:solidFill>
                  <a:prstClr val="black"/>
                </a:solidFill>
                <a:ea typeface="SimSun" pitchFamily="2" charset="-122"/>
              </a:rPr>
              <a:t>Activity </a:t>
            </a:r>
            <a:r>
              <a:rPr lang="en-US" altLang="ja-JP" dirty="0" smtClean="0">
                <a:solidFill>
                  <a:prstClr val="black"/>
                </a:solidFill>
                <a:ea typeface="SimSun" pitchFamily="2" charset="-122"/>
              </a:rPr>
              <a:t>reports </a:t>
            </a:r>
            <a:r>
              <a:rPr lang="en-US" altLang="ja-JP" dirty="0">
                <a:solidFill>
                  <a:prstClr val="black"/>
                </a:solidFill>
                <a:ea typeface="SimSun" pitchFamily="2" charset="-122"/>
              </a:rPr>
              <a:t>of APCERT member teams</a:t>
            </a:r>
          </a:p>
          <a:p>
            <a:pPr marL="357188"/>
            <a:r>
              <a:rPr lang="en-US" altLang="ja-JP" dirty="0" smtClean="0">
                <a:solidFill>
                  <a:prstClr val="black"/>
                </a:solidFill>
                <a:ea typeface="SimSun" pitchFamily="2" charset="-122"/>
              </a:rPr>
              <a:t>Overview </a:t>
            </a:r>
            <a:r>
              <a:rPr lang="en-US" altLang="ja-JP" dirty="0">
                <a:solidFill>
                  <a:prstClr val="black"/>
                </a:solidFill>
                <a:ea typeface="SimSun" pitchFamily="2" charset="-122"/>
              </a:rPr>
              <a:t>and activities of each team</a:t>
            </a:r>
          </a:p>
          <a:p>
            <a:pPr marL="640652" lvl="1">
              <a:buFontTx/>
              <a:buChar char="-"/>
            </a:pPr>
            <a:r>
              <a:rPr lang="en-US" altLang="ja-JP" sz="2800" dirty="0" smtClean="0">
                <a:solidFill>
                  <a:prstClr val="black"/>
                </a:solidFill>
                <a:ea typeface="SimSun" pitchFamily="2" charset="-122"/>
              </a:rPr>
              <a:t>Team reports and statistics on incidents and trends</a:t>
            </a:r>
            <a:endParaRPr lang="en-US" altLang="ja-JP" sz="2800" dirty="0">
              <a:solidFill>
                <a:prstClr val="black"/>
              </a:solidFill>
              <a:ea typeface="SimSun" pitchFamily="2" charset="-122"/>
            </a:endParaRPr>
          </a:p>
          <a:p>
            <a:pPr marL="640652" lvl="1">
              <a:buFontTx/>
              <a:buChar char="-"/>
            </a:pPr>
            <a:r>
              <a:rPr lang="en-US" altLang="ja-JP" sz="2800" dirty="0" smtClean="0">
                <a:solidFill>
                  <a:prstClr val="black"/>
                </a:solidFill>
                <a:ea typeface="SimSun" pitchFamily="2" charset="-122"/>
              </a:rPr>
              <a:t>Projects and Activities</a:t>
            </a:r>
            <a:endParaRPr lang="en-US" altLang="ja-JP" sz="2800" dirty="0">
              <a:solidFill>
                <a:prstClr val="black"/>
              </a:solidFill>
              <a:ea typeface="SimSun" pitchFamily="2" charset="-122"/>
            </a:endParaRPr>
          </a:p>
          <a:p>
            <a:pPr marL="347472" lvl="1" indent="0">
              <a:buNone/>
            </a:pPr>
            <a:endParaRPr lang="en-US" altLang="ja-JP" dirty="0" smtClean="0">
              <a:solidFill>
                <a:prstClr val="black"/>
              </a:solidFill>
              <a:ea typeface="SimSun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dirty="0" smtClean="0">
                <a:solidFill>
                  <a:prstClr val="black"/>
                </a:solidFill>
                <a:ea typeface="SimSun" pitchFamily="2" charset="-122"/>
              </a:rPr>
              <a:t>Annual </a:t>
            </a:r>
            <a:r>
              <a:rPr lang="en-US" altLang="ja-JP" dirty="0">
                <a:solidFill>
                  <a:prstClr val="black"/>
                </a:solidFill>
                <a:ea typeface="SimSun" pitchFamily="2" charset="-122"/>
              </a:rPr>
              <a:t>Report 2016 is available online</a:t>
            </a:r>
          </a:p>
          <a:p>
            <a:pPr lvl="1"/>
            <a:r>
              <a:rPr lang="en-US" altLang="ja-JP" sz="2000" dirty="0">
                <a:solidFill>
                  <a:prstClr val="black"/>
                </a:solidFill>
                <a:ea typeface="SimSun" pitchFamily="2" charset="-122"/>
                <a:hlinkClick r:id="rId3"/>
              </a:rPr>
              <a:t>https://</a:t>
            </a:r>
            <a:r>
              <a:rPr lang="en-US" altLang="ja-JP" sz="2000" dirty="0" smtClean="0">
                <a:solidFill>
                  <a:prstClr val="black"/>
                </a:solidFill>
                <a:ea typeface="SimSun" pitchFamily="2" charset="-122"/>
                <a:hlinkClick r:id="rId3"/>
              </a:rPr>
              <a:t>www.apcert.org/documents/pdf/APCERT_Annual_Report_2016.pdf</a:t>
            </a:r>
            <a:endParaRPr lang="en-US" altLang="ja-JP" sz="2000" dirty="0" smtClean="0">
              <a:solidFill>
                <a:prstClr val="black"/>
              </a:solidFill>
              <a:ea typeface="SimSun" pitchFamily="2" charset="-122"/>
            </a:endParaRPr>
          </a:p>
          <a:p>
            <a:pPr lvl="1"/>
            <a:endParaRPr lang="en-US" altLang="ja-JP" sz="2000" dirty="0">
              <a:solidFill>
                <a:prstClr val="black"/>
              </a:solidFill>
              <a:ea typeface="SimSun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>
                <a:solidFill>
                  <a:prstClr val="black"/>
                </a:solidFill>
                <a:ea typeface="SimSun" pitchFamily="2" charset="-122"/>
              </a:rPr>
              <a:t>Annual Report 2017 will be available soon</a:t>
            </a: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APCERT Annual Report</a:t>
            </a:r>
            <a:endParaRPr kumimoji="1"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3C7624-285B-4E6F-BA59-19B1817B80FD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0722" name="フッター プレースホルダ 5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dirty="0">
                <a:solidFill>
                  <a:prstClr val="black"/>
                </a:solidFill>
              </a:rPr>
              <a:t>Copyright © 2018 APCERT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ja-JP" b="1" dirty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ja-JP" b="1" dirty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ja-JP" b="1" dirty="0">
                <a:latin typeface="+mj-lt"/>
              </a:rPr>
              <a:t>APCERT General Contact:</a:t>
            </a:r>
            <a:endParaRPr lang="en-US" altLang="zh-CN" b="1" dirty="0">
              <a:latin typeface="+mj-lt"/>
              <a:ea typeface="ＭＳ Ｐゴシック" pitchFamily="50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ja-JP" b="1" u="sng" dirty="0">
                <a:solidFill>
                  <a:srgbClr val="00B0F0"/>
                </a:solidFill>
                <a:latin typeface="+mj-lt"/>
              </a:rPr>
              <a:t>apcert-sec@apcert.org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ja-JP" b="1" u="sng" dirty="0">
                <a:solidFill>
                  <a:schemeClr val="hlink"/>
                </a:solidFill>
                <a:latin typeface="+mj-lt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ja-JP" b="1" dirty="0">
                <a:latin typeface="+mj-lt"/>
              </a:rPr>
              <a:t>APCERT Website: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ja-JP" b="1" u="sng" dirty="0">
                <a:solidFill>
                  <a:srgbClr val="00B0F0"/>
                </a:solidFill>
                <a:latin typeface="+mj-lt"/>
              </a:rPr>
              <a:t>https://www.apcert.org</a:t>
            </a:r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ja-JP" dirty="0"/>
              <a:t>Thank you!</a:t>
            </a:r>
            <a:endParaRPr lang="zh-CN" altLang="en-US" dirty="0">
              <a:solidFill>
                <a:srgbClr val="C00000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3C7624-285B-4E6F-BA59-19B1817B80FD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0482" name="フッター プレースホルダ 6"/>
          <p:cNvSpPr>
            <a:spLocks noGrp="1"/>
          </p:cNvSpPr>
          <p:nvPr>
            <p:ph type="ftr" sz="quarter" idx="12"/>
          </p:nvPr>
        </p:nvSpPr>
        <p:spPr bwMode="auto">
          <a:xfrm>
            <a:off x="6670021" y="6093301"/>
            <a:ext cx="22860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dirty="0">
                <a:solidFill>
                  <a:prstClr val="black"/>
                </a:solidFill>
              </a:rPr>
              <a:t>Copyright © 2018 APCERT</a:t>
            </a:r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>
                <a:solidFill>
                  <a:srgbClr val="C00000"/>
                </a:solidFill>
              </a:rPr>
              <a:t>About APCERT</a:t>
            </a:r>
            <a:endParaRPr lang="ja-JP" altLang="en-US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0414" y="836712"/>
            <a:ext cx="1561728" cy="1561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11560" y="4542102"/>
            <a:ext cx="7704856" cy="15511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4138" lvl="2" algn="ctr">
              <a:lnSpc>
                <a:spcPct val="90000"/>
              </a:lnSpc>
              <a:spcBef>
                <a:spcPct val="20000"/>
              </a:spcBef>
              <a:buClr>
                <a:srgbClr val="323232"/>
              </a:buClr>
              <a:buSzPct val="70000"/>
              <a:defRPr/>
            </a:pPr>
            <a:r>
              <a:rPr lang="en-US" altLang="ja-JP" sz="280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APCERT Vision </a:t>
            </a:r>
            <a:r>
              <a:rPr lang="en-US" altLang="ja-JP" sz="2800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Statement</a:t>
            </a:r>
            <a:endParaRPr kumimoji="0" lang="en-US" altLang="ja-JP" sz="2800" dirty="0">
              <a:solidFill>
                <a:prstClr val="black"/>
              </a:solidFill>
              <a:ea typeface="ＭＳ Ｐゴシック" pitchFamily="50" charset="-128"/>
            </a:endParaRPr>
          </a:p>
          <a:p>
            <a:pPr marL="84138" lvl="2" algn="ctr">
              <a:lnSpc>
                <a:spcPct val="90000"/>
              </a:lnSpc>
              <a:spcBef>
                <a:spcPct val="20000"/>
              </a:spcBef>
              <a:buClr>
                <a:srgbClr val="323232"/>
              </a:buClr>
              <a:buSzPct val="70000"/>
              <a:defRPr/>
            </a:pPr>
            <a:r>
              <a:rPr lang="en-US" altLang="ja-JP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APCERT </a:t>
            </a:r>
            <a:r>
              <a:rPr lang="en-US" altLang="ja-JP" sz="2400" dirty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will work to help create a </a:t>
            </a:r>
            <a:r>
              <a:rPr lang="en-US" altLang="ja-JP" sz="2400" dirty="0">
                <a:solidFill>
                  <a:srgbClr val="C00000"/>
                </a:solidFill>
                <a:ea typeface="SimSun" pitchFamily="2" charset="-122"/>
                <a:cs typeface="Arial" pitchFamily="34" charset="0"/>
              </a:rPr>
              <a:t>Safe, Clean and Reliable </a:t>
            </a:r>
            <a:r>
              <a:rPr lang="en-US" altLang="ja-JP" sz="2400" dirty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cyber space in the Asia Pacific Region through global </a:t>
            </a:r>
            <a:r>
              <a:rPr lang="en-US" altLang="ja-JP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collaboration</a:t>
            </a:r>
            <a:endParaRPr lang="en-US" altLang="ja-JP" sz="2400" dirty="0">
              <a:solidFill>
                <a:prstClr val="black"/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3528" y="1198017"/>
            <a:ext cx="8176846" cy="338311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23232"/>
              </a:buClr>
              <a:buSzPct val="70000"/>
              <a:buFont typeface="Wingdings" pitchFamily="2" charset="2"/>
              <a:buChar char="l"/>
              <a:defRPr/>
            </a:pPr>
            <a:r>
              <a:rPr kumimoji="0" lang="en-US" altLang="ja-JP" sz="1900" b="1" u="sng" dirty="0">
                <a:solidFill>
                  <a:srgbClr val="C00000"/>
                </a:solidFill>
                <a:ea typeface="ＭＳ Ｐゴシック" pitchFamily="50" charset="-128"/>
              </a:rPr>
              <a:t>A</a:t>
            </a:r>
            <a:r>
              <a:rPr kumimoji="0" lang="en-US" altLang="ja-JP" sz="1900" dirty="0">
                <a:solidFill>
                  <a:prstClr val="black"/>
                </a:solidFill>
                <a:ea typeface="ＭＳ Ｐゴシック" pitchFamily="50" charset="-128"/>
              </a:rPr>
              <a:t>sia </a:t>
            </a:r>
            <a:r>
              <a:rPr kumimoji="0" lang="en-US" altLang="ja-JP" sz="1900" b="1" u="sng" dirty="0">
                <a:solidFill>
                  <a:srgbClr val="C00000"/>
                </a:solidFill>
                <a:ea typeface="ＭＳ Ｐゴシック" pitchFamily="50" charset="-128"/>
              </a:rPr>
              <a:t>P</a:t>
            </a:r>
            <a:r>
              <a:rPr kumimoji="0" lang="en-US" altLang="ja-JP" sz="1900" dirty="0">
                <a:solidFill>
                  <a:prstClr val="black"/>
                </a:solidFill>
                <a:ea typeface="ＭＳ Ｐゴシック" pitchFamily="50" charset="-128"/>
              </a:rPr>
              <a:t>acific </a:t>
            </a:r>
            <a:r>
              <a:rPr kumimoji="0" lang="en-US" altLang="ja-JP" sz="1900" b="1" u="sng" dirty="0">
                <a:solidFill>
                  <a:srgbClr val="C00000"/>
                </a:solidFill>
                <a:ea typeface="ＭＳ Ｐゴシック" pitchFamily="50" charset="-128"/>
              </a:rPr>
              <a:t>C</a:t>
            </a:r>
            <a:r>
              <a:rPr kumimoji="0" lang="en-US" altLang="ja-JP" sz="1900" dirty="0">
                <a:solidFill>
                  <a:prstClr val="black"/>
                </a:solidFill>
                <a:ea typeface="ＭＳ Ｐゴシック" pitchFamily="50" charset="-128"/>
              </a:rPr>
              <a:t>omputer </a:t>
            </a:r>
            <a:r>
              <a:rPr kumimoji="0" lang="en-US" altLang="ja-JP" sz="1900" b="1" u="sng" dirty="0">
                <a:solidFill>
                  <a:srgbClr val="C00000"/>
                </a:solidFill>
                <a:ea typeface="ＭＳ Ｐゴシック" pitchFamily="50" charset="-128"/>
              </a:rPr>
              <a:t>E</a:t>
            </a:r>
            <a:r>
              <a:rPr kumimoji="0" lang="en-US" altLang="ja-JP" sz="1900" dirty="0">
                <a:solidFill>
                  <a:prstClr val="black"/>
                </a:solidFill>
                <a:ea typeface="ＭＳ Ｐゴシック" pitchFamily="50" charset="-128"/>
              </a:rPr>
              <a:t>mergency </a:t>
            </a:r>
            <a:r>
              <a:rPr kumimoji="0" lang="en-US" altLang="ja-JP" sz="1900" b="1" u="sng" dirty="0">
                <a:solidFill>
                  <a:srgbClr val="C00000"/>
                </a:solidFill>
                <a:ea typeface="ＭＳ Ｐゴシック" pitchFamily="50" charset="-128"/>
              </a:rPr>
              <a:t>R</a:t>
            </a:r>
            <a:r>
              <a:rPr kumimoji="0" lang="en-US" altLang="ja-JP" sz="1900" dirty="0">
                <a:solidFill>
                  <a:prstClr val="black"/>
                </a:solidFill>
                <a:ea typeface="ＭＳ Ｐゴシック" pitchFamily="50" charset="-128"/>
              </a:rPr>
              <a:t>esponse </a:t>
            </a:r>
            <a:r>
              <a:rPr kumimoji="0" lang="en-US" altLang="ja-JP" sz="1900" b="1" u="sng" dirty="0" smtClean="0">
                <a:solidFill>
                  <a:srgbClr val="C00000"/>
                </a:solidFill>
                <a:ea typeface="ＭＳ Ｐゴシック" pitchFamily="50" charset="-128"/>
              </a:rPr>
              <a:t>T</a:t>
            </a:r>
            <a:r>
              <a:rPr kumimoji="0" lang="en-US" altLang="ja-JP" sz="1900" dirty="0" smtClean="0">
                <a:solidFill>
                  <a:prstClr val="black"/>
                </a:solidFill>
                <a:ea typeface="ＭＳ Ｐゴシック" pitchFamily="50" charset="-128"/>
              </a:rPr>
              <a:t>eam</a:t>
            </a:r>
          </a:p>
          <a:p>
            <a:pPr marL="283464" lvl="1" indent="0">
              <a:lnSpc>
                <a:spcPct val="90000"/>
              </a:lnSpc>
              <a:spcBef>
                <a:spcPct val="20000"/>
              </a:spcBef>
              <a:buClr>
                <a:srgbClr val="323232"/>
              </a:buClr>
              <a:buSzPct val="70000"/>
              <a:buNone/>
              <a:defRPr/>
            </a:pPr>
            <a:r>
              <a:rPr kumimoji="0" lang="en-US" altLang="ja-JP" sz="1300" i="1" dirty="0" smtClean="0">
                <a:solidFill>
                  <a:prstClr val="black"/>
                </a:solidFill>
                <a:ea typeface="ＭＳ Ｐゴシック" pitchFamily="50" charset="-128"/>
              </a:rPr>
              <a:t>http</a:t>
            </a:r>
            <a:r>
              <a:rPr kumimoji="0" lang="en-US" altLang="ja-JP" sz="1300" i="1" dirty="0">
                <a:solidFill>
                  <a:prstClr val="black"/>
                </a:solidFill>
                <a:ea typeface="ＭＳ Ｐゴシック" pitchFamily="50" charset="-128"/>
              </a:rPr>
              <a:t>://www.apcert.org</a:t>
            </a:r>
            <a:endParaRPr kumimoji="0" lang="en-US" altLang="ja-JP" sz="1300" dirty="0">
              <a:solidFill>
                <a:prstClr val="black"/>
              </a:solidFill>
              <a:ea typeface="ＭＳ Ｐゴシック" pitchFamily="50" charset="-128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323232"/>
              </a:buClr>
              <a:buSzPct val="70000"/>
              <a:buFont typeface="Wingdings" pitchFamily="2" charset="2"/>
              <a:buChar char="l"/>
              <a:defRPr/>
            </a:pPr>
            <a:r>
              <a:rPr kumimoji="0" lang="en-US" altLang="ja-JP" sz="1700" dirty="0">
                <a:solidFill>
                  <a:prstClr val="black"/>
                </a:solidFill>
                <a:ea typeface="ＭＳ Ｐゴシック" pitchFamily="50" charset="-128"/>
              </a:rPr>
              <a:t>Forum of CSIRTs/CERTs in the Asia Pacific region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323232"/>
              </a:buClr>
              <a:buSzPct val="70000"/>
              <a:buFont typeface="Wingdings" pitchFamily="2" charset="2"/>
              <a:buChar char="l"/>
              <a:defRPr/>
            </a:pPr>
            <a:r>
              <a:rPr kumimoji="0" lang="en-US" altLang="ja-JP" sz="1700" dirty="0">
                <a:solidFill>
                  <a:prstClr val="black"/>
                </a:solidFill>
                <a:ea typeface="ＭＳ Ｐゴシック" pitchFamily="50" charset="-128"/>
              </a:rPr>
              <a:t>Established in February 2003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323232"/>
              </a:buClr>
              <a:buSzPct val="70000"/>
              <a:buFont typeface="Wingdings" pitchFamily="2" charset="2"/>
              <a:buChar char="l"/>
              <a:defRPr/>
            </a:pPr>
            <a:r>
              <a:rPr kumimoji="0" lang="en-US" altLang="ja-JP" sz="1700" dirty="0">
                <a:solidFill>
                  <a:prstClr val="black"/>
                </a:solidFill>
                <a:ea typeface="ＭＳ Ｐゴシック" pitchFamily="50" charset="-128"/>
              </a:rPr>
              <a:t>30 Operational Members from 21 economies</a:t>
            </a:r>
          </a:p>
          <a:p>
            <a:pPr marL="1037844" lvl="2" indent="-342900">
              <a:lnSpc>
                <a:spcPct val="90000"/>
              </a:lnSpc>
              <a:spcBef>
                <a:spcPct val="20000"/>
              </a:spcBef>
              <a:buClr>
                <a:srgbClr val="323232"/>
              </a:buClr>
              <a:buSzPct val="70000"/>
              <a:buFont typeface="Wingdings" pitchFamily="2" charset="2"/>
              <a:buChar char="l"/>
              <a:defRPr/>
            </a:pPr>
            <a:r>
              <a:rPr kumimoji="0" lang="en-US" altLang="ja-JP" sz="1700" dirty="0">
                <a:solidFill>
                  <a:prstClr val="black"/>
                </a:solidFill>
                <a:ea typeface="ＭＳ Ｐゴシック" pitchFamily="50" charset="-128"/>
              </a:rPr>
              <a:t>New members: Bhutan (BtCIRT), CERT </a:t>
            </a:r>
            <a:r>
              <a:rPr kumimoji="0" lang="en-US" altLang="ja-JP" sz="1700" dirty="0" smtClean="0">
                <a:solidFill>
                  <a:prstClr val="black"/>
                </a:solidFill>
                <a:ea typeface="ＭＳ Ｐゴシック" pitchFamily="50" charset="-128"/>
              </a:rPr>
              <a:t>NZ</a:t>
            </a:r>
          </a:p>
          <a:p>
            <a:pPr marL="355600" indent="-342900">
              <a:lnSpc>
                <a:spcPct val="90000"/>
              </a:lnSpc>
              <a:spcBef>
                <a:spcPct val="20000"/>
              </a:spcBef>
              <a:buClr>
                <a:srgbClr val="323232"/>
              </a:buClr>
              <a:buSzPct val="70000"/>
              <a:buFont typeface="Wingdings" pitchFamily="2" charset="2"/>
              <a:buChar char="l"/>
              <a:defRPr/>
            </a:pPr>
            <a:r>
              <a:rPr kumimoji="0" lang="en-US" altLang="ja-JP" sz="1900" dirty="0" smtClean="0">
                <a:solidFill>
                  <a:prstClr val="black"/>
                </a:solidFill>
                <a:ea typeface="ＭＳ Ｐゴシック" pitchFamily="50" charset="-128"/>
              </a:rPr>
              <a:t>APCERT </a:t>
            </a:r>
            <a:r>
              <a:rPr kumimoji="0" lang="en-US" altLang="ja-JP" sz="1900" dirty="0">
                <a:solidFill>
                  <a:prstClr val="black"/>
                </a:solidFill>
                <a:ea typeface="ＭＳ Ｐゴシック" pitchFamily="50" charset="-128"/>
              </a:rPr>
              <a:t>also has MOU/cooperative relationships </a:t>
            </a:r>
            <a:r>
              <a:rPr kumimoji="0" lang="en-US" altLang="ja-JP" sz="1900" dirty="0" smtClean="0">
                <a:solidFill>
                  <a:prstClr val="black"/>
                </a:solidFill>
                <a:ea typeface="ＭＳ Ｐゴシック" pitchFamily="50" charset="-128"/>
              </a:rPr>
              <a:t>with</a:t>
            </a:r>
            <a:endParaRPr kumimoji="0" lang="en-US" altLang="ja-JP" sz="1900" dirty="0">
              <a:solidFill>
                <a:prstClr val="black"/>
              </a:solidFill>
              <a:ea typeface="ＭＳ Ｐゴシック" pitchFamily="50" charset="-128"/>
            </a:endParaRPr>
          </a:p>
          <a:p>
            <a:pPr marL="808038" lvl="2" indent="-342900">
              <a:lnSpc>
                <a:spcPct val="90000"/>
              </a:lnSpc>
              <a:spcBef>
                <a:spcPct val="20000"/>
              </a:spcBef>
              <a:buClr>
                <a:srgbClr val="323232"/>
              </a:buClr>
              <a:buSzPct val="70000"/>
              <a:buFont typeface="Wingdings" pitchFamily="2" charset="2"/>
              <a:buChar char="l"/>
              <a:defRPr/>
            </a:pPr>
            <a:r>
              <a:rPr kumimoji="0" lang="en-US" altLang="ja-JP" sz="1700" dirty="0" smtClean="0">
                <a:solidFill>
                  <a:prstClr val="black"/>
                </a:solidFill>
                <a:ea typeface="ＭＳ Ｐゴシック" pitchFamily="50" charset="-128"/>
              </a:rPr>
              <a:t>STOP.THINK.CONNECT</a:t>
            </a:r>
          </a:p>
          <a:p>
            <a:pPr marL="808038" lvl="2" indent="-342900">
              <a:lnSpc>
                <a:spcPct val="90000"/>
              </a:lnSpc>
              <a:spcBef>
                <a:spcPct val="20000"/>
              </a:spcBef>
              <a:buClr>
                <a:srgbClr val="323232"/>
              </a:buClr>
              <a:buSzPct val="70000"/>
              <a:buFont typeface="Wingdings" pitchFamily="2" charset="2"/>
              <a:buChar char="l"/>
              <a:defRPr/>
            </a:pPr>
            <a:r>
              <a:rPr kumimoji="0" lang="en-US" altLang="ja-JP" sz="1700" dirty="0" smtClean="0">
                <a:solidFill>
                  <a:prstClr val="black"/>
                </a:solidFill>
                <a:ea typeface="ＭＳ Ｐゴシック" pitchFamily="50" charset="-128"/>
              </a:rPr>
              <a:t>TF-CSIRT </a:t>
            </a:r>
            <a:r>
              <a:rPr kumimoji="0" lang="en-US" altLang="ja-JP" sz="1700" dirty="0">
                <a:solidFill>
                  <a:prstClr val="black"/>
                </a:solidFill>
                <a:ea typeface="ＭＳ Ｐゴシック" pitchFamily="50" charset="-128"/>
              </a:rPr>
              <a:t>(CSIRT community in </a:t>
            </a:r>
            <a:r>
              <a:rPr kumimoji="0" lang="en-US" altLang="ja-JP" sz="1700" dirty="0" smtClean="0">
                <a:solidFill>
                  <a:prstClr val="black"/>
                </a:solidFill>
                <a:ea typeface="ＭＳ Ｐゴシック" pitchFamily="50" charset="-128"/>
              </a:rPr>
              <a:t>Europe)</a:t>
            </a:r>
          </a:p>
          <a:p>
            <a:pPr marL="808038" lvl="2" indent="-342900">
              <a:lnSpc>
                <a:spcPct val="90000"/>
              </a:lnSpc>
              <a:spcBef>
                <a:spcPct val="20000"/>
              </a:spcBef>
              <a:buClr>
                <a:srgbClr val="323232"/>
              </a:buClr>
              <a:buSzPct val="70000"/>
              <a:buFont typeface="Wingdings" pitchFamily="2" charset="2"/>
              <a:buChar char="l"/>
              <a:defRPr/>
            </a:pPr>
            <a:r>
              <a:rPr kumimoji="0" lang="en-US" altLang="ja-JP" sz="1700" dirty="0" smtClean="0">
                <a:solidFill>
                  <a:prstClr val="black"/>
                </a:solidFill>
                <a:ea typeface="ＭＳ Ｐゴシック" pitchFamily="50" charset="-128"/>
              </a:rPr>
              <a:t>OIC-CERT (Organisation of Islamic Cooperation CERT)</a:t>
            </a:r>
          </a:p>
          <a:p>
            <a:pPr marL="808038" lvl="2" indent="-342900">
              <a:lnSpc>
                <a:spcPct val="90000"/>
              </a:lnSpc>
              <a:spcBef>
                <a:spcPct val="20000"/>
              </a:spcBef>
              <a:buClr>
                <a:srgbClr val="323232"/>
              </a:buClr>
              <a:buSzPct val="70000"/>
              <a:buFont typeface="Wingdings" pitchFamily="2" charset="2"/>
              <a:buChar char="l"/>
              <a:defRPr/>
            </a:pPr>
            <a:r>
              <a:rPr kumimoji="0" lang="en-US" altLang="ja-JP" sz="1700" dirty="0" smtClean="0">
                <a:solidFill>
                  <a:prstClr val="black"/>
                </a:solidFill>
                <a:ea typeface="ＭＳ Ｐゴシック" pitchFamily="50" charset="-128"/>
              </a:rPr>
              <a:t>APNIC</a:t>
            </a:r>
            <a:endParaRPr kumimoji="0" lang="en-US" altLang="ja-JP" sz="1700" dirty="0">
              <a:solidFill>
                <a:prstClr val="black"/>
              </a:solidFill>
              <a:ea typeface="ＭＳ Ｐゴシック" pitchFamily="50" charset="-128"/>
            </a:endParaRPr>
          </a:p>
          <a:p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スライド番号プレースホルダ 5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3C7624-285B-4E6F-BA59-19B1817B80FD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25602" name="フッター プレースホルダ 5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>
                <a:solidFill>
                  <a:prstClr val="black"/>
                </a:solidFill>
              </a:rPr>
              <a:t>Copyright © 2017 APCERT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868680" lvl="1" indent="-283464" eaLnBrk="1" fontAlgn="auto" hangingPunct="1">
              <a:lnSpc>
                <a:spcPct val="80000"/>
              </a:lnSpc>
              <a:spcAft>
                <a:spcPts val="0"/>
              </a:spcAft>
              <a:buFont typeface="Verdana" pitchFamily="34" charset="0"/>
              <a:buNone/>
              <a:defRPr/>
            </a:pPr>
            <a:endParaRPr lang="en-US" altLang="ja-JP" sz="1900" b="1" dirty="0"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 pitchFamily="18" charset="2"/>
              <a:buNone/>
              <a:defRPr/>
            </a:pPr>
            <a:endParaRPr lang="en-US" altLang="ja-JP" sz="2000" b="1" u="sng" dirty="0">
              <a:latin typeface="Arial" pitchFamily="34" charset="0"/>
              <a:cs typeface="Arial" pitchFamily="34" charset="0"/>
            </a:endParaRPr>
          </a:p>
          <a:p>
            <a:pPr marL="868680" lvl="1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endParaRPr lang="en-US" altLang="ja-JP" sz="1400" b="1" dirty="0"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altLang="ja-JP" sz="1800" b="1" i="1" dirty="0"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altLang="ja-JP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272" y="404664"/>
            <a:ext cx="8183880" cy="8629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APCERT’s Outreach </a:t>
            </a:r>
            <a:br>
              <a:rPr lang="en-US" altLang="ja-JP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altLang="ja-JP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C</a:t>
            </a:r>
            <a:r>
              <a:rPr lang="en-US" altLang="ja-JP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  <a:cs typeface="Arial" pitchFamily="34" charset="0"/>
              </a:rPr>
              <a:t>ross regional </a:t>
            </a:r>
            <a:r>
              <a:rPr lang="en-US" altLang="ja-JP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  <a:cs typeface="Arial" pitchFamily="34" charset="0"/>
              </a:rPr>
              <a:t>collaboration</a:t>
            </a:r>
            <a:endParaRPr lang="ja-JP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405" y="1371601"/>
            <a:ext cx="7924789" cy="524651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grpSp>
        <p:nvGrpSpPr>
          <p:cNvPr id="2" name="グループ化 29"/>
          <p:cNvGrpSpPr/>
          <p:nvPr/>
        </p:nvGrpSpPr>
        <p:grpSpPr>
          <a:xfrm>
            <a:off x="833442" y="1371601"/>
            <a:ext cx="7700963" cy="4910138"/>
            <a:chOff x="71438" y="428625"/>
            <a:chExt cx="9001125" cy="5929313"/>
          </a:xfrm>
        </p:grpSpPr>
        <p:sp>
          <p:nvSpPr>
            <p:cNvPr id="31" name="円/楕円 30"/>
            <p:cNvSpPr/>
            <p:nvPr/>
          </p:nvSpPr>
          <p:spPr>
            <a:xfrm>
              <a:off x="2500313" y="2500313"/>
              <a:ext cx="2214562" cy="2286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テキスト ボックス 12"/>
            <p:cNvSpPr txBox="1">
              <a:spLocks noChangeArrowheads="1"/>
            </p:cNvSpPr>
            <p:nvPr/>
          </p:nvSpPr>
          <p:spPr bwMode="auto">
            <a:xfrm>
              <a:off x="2748953" y="4293317"/>
              <a:ext cx="1425039" cy="483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  <a:ea typeface="SimSun" pitchFamily="2" charset="-122"/>
                </a:rPr>
                <a:t>APCERT</a:t>
              </a:r>
              <a:endParaRPr lang="ja-JP" altLang="en-US" sz="2000" dirty="0">
                <a:solidFill>
                  <a:srgbClr val="FF0000"/>
                </a:solidFill>
                <a:ea typeface="SimSun" pitchFamily="2" charset="-122"/>
              </a:endParaRPr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428625" y="1214438"/>
              <a:ext cx="2286000" cy="1643062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323232"/>
                </a:solidFill>
              </a:endParaRPr>
            </a:p>
          </p:txBody>
        </p:sp>
        <p:sp>
          <p:nvSpPr>
            <p:cNvPr id="34" name="テキスト ボックス 14"/>
            <p:cNvSpPr txBox="1">
              <a:spLocks noChangeArrowheads="1"/>
            </p:cNvSpPr>
            <p:nvPr/>
          </p:nvSpPr>
          <p:spPr bwMode="auto">
            <a:xfrm>
              <a:off x="967656" y="1624839"/>
              <a:ext cx="1230209" cy="668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000" b="1" dirty="0">
                  <a:solidFill>
                    <a:srgbClr val="002060"/>
                  </a:solidFill>
                  <a:ea typeface="SimSun" pitchFamily="2" charset="-122"/>
                </a:rPr>
                <a:t>EGC</a:t>
              </a:r>
            </a:p>
            <a:p>
              <a:pPr algn="ctr"/>
              <a:r>
                <a:rPr lang="en-US" altLang="ja-JP" sz="1000" b="1" dirty="0">
                  <a:solidFill>
                    <a:srgbClr val="002060"/>
                  </a:solidFill>
                  <a:ea typeface="SimSun" pitchFamily="2" charset="-122"/>
                </a:rPr>
                <a:t>ENISA</a:t>
              </a:r>
            </a:p>
            <a:p>
              <a:pPr algn="ctr"/>
              <a:r>
                <a:rPr lang="en-US" altLang="ja-JP" sz="1000" b="1" dirty="0">
                  <a:solidFill>
                    <a:srgbClr val="002060"/>
                  </a:solidFill>
                  <a:ea typeface="SimSun" pitchFamily="2" charset="-122"/>
                </a:rPr>
                <a:t>TF-CSIRT</a:t>
              </a:r>
              <a:endParaRPr lang="ja-JP" altLang="en-US" sz="1000" b="1" dirty="0">
                <a:solidFill>
                  <a:srgbClr val="002060"/>
                </a:solidFill>
                <a:ea typeface="SimSun" pitchFamily="2" charset="-122"/>
              </a:endParaRPr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714348" y="2786058"/>
              <a:ext cx="3143272" cy="100013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  <a:scene3d>
              <a:camera prst="orthographicFront">
                <a:rot lat="0" lon="0" rev="9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323232"/>
                </a:solidFill>
              </a:endParaRPr>
            </a:p>
          </p:txBody>
        </p:sp>
        <p:sp>
          <p:nvSpPr>
            <p:cNvPr id="36" name="テキスト ボックス 14"/>
            <p:cNvSpPr txBox="1">
              <a:spLocks noChangeArrowheads="1"/>
            </p:cNvSpPr>
            <p:nvPr/>
          </p:nvSpPr>
          <p:spPr bwMode="auto">
            <a:xfrm>
              <a:off x="2000249" y="3497015"/>
              <a:ext cx="1015898" cy="483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000" b="1" dirty="0">
                  <a:solidFill>
                    <a:srgbClr val="4E8542">
                      <a:lumMod val="50000"/>
                    </a:srgbClr>
                  </a:solidFill>
                  <a:ea typeface="SimSun" pitchFamily="2" charset="-122"/>
                </a:rPr>
                <a:t>OIC-CERT</a:t>
              </a:r>
              <a:endParaRPr lang="ja-JP" altLang="en-US" sz="1000" b="1" dirty="0">
                <a:solidFill>
                  <a:srgbClr val="4E8542">
                    <a:lumMod val="50000"/>
                  </a:srgbClr>
                </a:solidFill>
                <a:ea typeface="SimSun" pitchFamily="2" charset="-122"/>
              </a:endParaRPr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214313" y="2928938"/>
              <a:ext cx="1857375" cy="192881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テキスト ボックス 14"/>
            <p:cNvSpPr txBox="1">
              <a:spLocks noChangeArrowheads="1"/>
            </p:cNvSpPr>
            <p:nvPr/>
          </p:nvSpPr>
          <p:spPr bwMode="auto">
            <a:xfrm>
              <a:off x="255135" y="3833235"/>
              <a:ext cx="1946440" cy="483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000" b="1" dirty="0">
                  <a:solidFill>
                    <a:srgbClr val="C19859">
                      <a:lumMod val="50000"/>
                    </a:srgbClr>
                  </a:solidFill>
                  <a:ea typeface="SimSun" pitchFamily="2" charset="-122"/>
                </a:rPr>
                <a:t>AFNOG/AfriNIC/AfREN</a:t>
              </a:r>
              <a:endParaRPr lang="ja-JP" altLang="en-US" sz="1000" b="1" dirty="0">
                <a:solidFill>
                  <a:srgbClr val="C19859">
                    <a:lumMod val="50000"/>
                  </a:srgbClr>
                </a:solidFill>
                <a:ea typeface="SimSun" pitchFamily="2" charset="-122"/>
              </a:endParaRPr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6143636" y="1000108"/>
              <a:ext cx="1714512" cy="4857784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  <a:scene3d>
              <a:camera prst="orthographicFront">
                <a:rot lat="0" lon="0" rev="1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3357554" y="857232"/>
              <a:ext cx="2357454" cy="464347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テキスト ボックス 14"/>
            <p:cNvSpPr txBox="1">
              <a:spLocks noChangeArrowheads="1"/>
            </p:cNvSpPr>
            <p:nvPr/>
          </p:nvSpPr>
          <p:spPr bwMode="auto">
            <a:xfrm>
              <a:off x="5171821" y="2452988"/>
              <a:ext cx="1096611" cy="29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000" b="1" dirty="0">
                  <a:solidFill>
                    <a:srgbClr val="7030A0"/>
                  </a:solidFill>
                  <a:ea typeface="SimSun" pitchFamily="2" charset="-122"/>
                </a:rPr>
                <a:t>APEC-TEL</a:t>
              </a:r>
              <a:endParaRPr lang="ja-JP" altLang="en-US" sz="1000" b="1" dirty="0">
                <a:solidFill>
                  <a:srgbClr val="7030A0"/>
                </a:solidFill>
                <a:ea typeface="SimSun" pitchFamily="2" charset="-122"/>
              </a:endParaRPr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6072198" y="1000108"/>
              <a:ext cx="2143140" cy="221457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1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テキスト ボックス 14"/>
            <p:cNvSpPr txBox="1">
              <a:spLocks noChangeArrowheads="1"/>
            </p:cNvSpPr>
            <p:nvPr/>
          </p:nvSpPr>
          <p:spPr bwMode="auto">
            <a:xfrm>
              <a:off x="6756875" y="1992905"/>
              <a:ext cx="1040947" cy="29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000" b="1" dirty="0">
                  <a:solidFill>
                    <a:srgbClr val="0070C0"/>
                  </a:solidFill>
                  <a:ea typeface="SimSun" pitchFamily="2" charset="-122"/>
                </a:rPr>
                <a:t>GFIRST</a:t>
              </a:r>
              <a:endParaRPr lang="ja-JP" altLang="en-US" sz="1000" b="1" dirty="0">
                <a:solidFill>
                  <a:srgbClr val="0070C0"/>
                </a:solidFill>
                <a:ea typeface="SimSun" pitchFamily="2" charset="-122"/>
              </a:endParaRPr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1785938" y="3000375"/>
              <a:ext cx="571500" cy="500063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323232"/>
                </a:solidFill>
              </a:endParaRPr>
            </a:p>
          </p:txBody>
        </p:sp>
        <p:sp>
          <p:nvSpPr>
            <p:cNvPr id="49" name="テキスト ボックス 14"/>
            <p:cNvSpPr txBox="1">
              <a:spLocks noChangeArrowheads="1"/>
            </p:cNvSpPr>
            <p:nvPr/>
          </p:nvSpPr>
          <p:spPr bwMode="auto">
            <a:xfrm>
              <a:off x="1591109" y="3071813"/>
              <a:ext cx="766330" cy="483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000" b="1" dirty="0">
                  <a:solidFill>
                    <a:srgbClr val="C00000"/>
                  </a:solidFill>
                  <a:ea typeface="SimSun" pitchFamily="2" charset="-122"/>
                </a:rPr>
                <a:t>GCC-</a:t>
              </a:r>
            </a:p>
            <a:p>
              <a:pPr algn="ctr"/>
              <a:r>
                <a:rPr lang="en-US" altLang="ja-JP" sz="1000" b="1" dirty="0">
                  <a:solidFill>
                    <a:srgbClr val="C00000"/>
                  </a:solidFill>
                  <a:ea typeface="SimSun" pitchFamily="2" charset="-122"/>
                </a:rPr>
                <a:t>CERT</a:t>
              </a:r>
              <a:endParaRPr lang="ja-JP" altLang="en-US" sz="1000" b="1" dirty="0">
                <a:solidFill>
                  <a:srgbClr val="C00000"/>
                </a:solidFill>
                <a:ea typeface="SimSun" pitchFamily="2" charset="-122"/>
              </a:endParaRPr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71438" y="428625"/>
              <a:ext cx="9001125" cy="5929313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323232"/>
                </a:solidFill>
              </a:endParaRPr>
            </a:p>
          </p:txBody>
        </p:sp>
        <p:sp>
          <p:nvSpPr>
            <p:cNvPr id="51" name="テキスト ボックス 14"/>
            <p:cNvSpPr txBox="1">
              <a:spLocks noChangeArrowheads="1"/>
            </p:cNvSpPr>
            <p:nvPr/>
          </p:nvSpPr>
          <p:spPr bwMode="auto">
            <a:xfrm>
              <a:off x="3995863" y="428625"/>
              <a:ext cx="933326" cy="371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2060"/>
                  </a:solidFill>
                  <a:ea typeface="ＭＳ Ｐゴシック" pitchFamily="50" charset="-128"/>
                </a:rPr>
                <a:t>FIRST</a:t>
              </a:r>
              <a:endParaRPr lang="ja-JP" altLang="en-US" sz="1400" dirty="0">
                <a:solidFill>
                  <a:srgbClr val="002060"/>
                </a:solidFill>
                <a:ea typeface="ＭＳ Ｐゴシック" pitchFamily="50" charset="-128"/>
              </a:endParaRPr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6858016" y="3071810"/>
              <a:ext cx="2143140" cy="2428892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  <a:scene3d>
              <a:camera prst="orthographicFront">
                <a:rot lat="0" lon="0" rev="1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テキスト ボックス 14"/>
            <p:cNvSpPr txBox="1">
              <a:spLocks noChangeArrowheads="1"/>
            </p:cNvSpPr>
            <p:nvPr/>
          </p:nvSpPr>
          <p:spPr bwMode="auto">
            <a:xfrm>
              <a:off x="7072313" y="4143374"/>
              <a:ext cx="1554926" cy="483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000" b="1" dirty="0">
                  <a:solidFill>
                    <a:srgbClr val="002060"/>
                  </a:solidFill>
                  <a:ea typeface="SimSun" pitchFamily="2" charset="-122"/>
                </a:rPr>
                <a:t>CLARA WG-CSIRT</a:t>
              </a:r>
              <a:endParaRPr lang="ja-JP" altLang="en-US" sz="1000" b="1" dirty="0">
                <a:solidFill>
                  <a:srgbClr val="002060"/>
                </a:solidFill>
                <a:ea typeface="SimSun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4106931-4ECF-4F15-9A2D-4B277E301D15}" type="slidenum">
              <a:rPr lang="en-US" altLang="ja-JP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4</a:t>
            </a:fld>
            <a:endParaRPr lang="en-US" altLang="ja-JP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35496" y="476672"/>
            <a:ext cx="8294688" cy="503237"/>
          </a:xfrm>
        </p:spPr>
        <p:txBody>
          <a:bodyPr>
            <a:normAutofit fontScale="90000"/>
          </a:bodyPr>
          <a:lstStyle/>
          <a:p>
            <a:r>
              <a:rPr lang="en-AU" altLang="ja-JP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APCERT</a:t>
            </a:r>
            <a:r>
              <a:rPr kumimoji="1" lang="ja-JP" altLang="en-US" sz="3400" dirty="0"/>
              <a:t> </a:t>
            </a:r>
            <a:r>
              <a:rPr lang="en-US" altLang="ja-JP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Operational</a:t>
            </a:r>
            <a:r>
              <a:rPr kumimoji="1" lang="en-US" altLang="ja-JP" sz="3400" dirty="0"/>
              <a:t> </a:t>
            </a:r>
            <a:r>
              <a:rPr lang="en-US" altLang="ja-JP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Members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lang="en-US" altLang="ja-JP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(30 Teams from 21 Economies)</a:t>
            </a:r>
            <a:endParaRPr lang="en-AU" altLang="ja-JP" sz="2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pic>
        <p:nvPicPr>
          <p:cNvPr id="4" name="図 3" descr="APCERT memb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052736"/>
            <a:ext cx="4998307" cy="4879496"/>
          </a:xfrm>
          <a:prstGeom prst="rect">
            <a:avLst/>
          </a:prstGeom>
        </p:spPr>
      </p:pic>
      <p:sp>
        <p:nvSpPr>
          <p:cNvPr id="5" name="星 5 4"/>
          <p:cNvSpPr/>
          <p:nvPr/>
        </p:nvSpPr>
        <p:spPr bwMode="auto">
          <a:xfrm>
            <a:off x="5220072" y="1844824"/>
            <a:ext cx="192804" cy="180491"/>
          </a:xfrm>
          <a:prstGeom prst="star5">
            <a:avLst/>
          </a:prstGeom>
          <a:noFill/>
          <a:ln>
            <a:solidFill>
              <a:srgbClr val="FE303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6" name="星 5 5"/>
          <p:cNvSpPr/>
          <p:nvPr/>
        </p:nvSpPr>
        <p:spPr bwMode="auto">
          <a:xfrm>
            <a:off x="4716016" y="1988840"/>
            <a:ext cx="192804" cy="180491"/>
          </a:xfrm>
          <a:prstGeom prst="star5">
            <a:avLst/>
          </a:prstGeom>
          <a:noFill/>
          <a:ln>
            <a:solidFill>
              <a:srgbClr val="FE303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7" name="星 5 6"/>
          <p:cNvSpPr/>
          <p:nvPr/>
        </p:nvSpPr>
        <p:spPr bwMode="auto">
          <a:xfrm>
            <a:off x="3779912" y="1988840"/>
            <a:ext cx="192804" cy="180491"/>
          </a:xfrm>
          <a:prstGeom prst="star5">
            <a:avLst/>
          </a:prstGeom>
          <a:noFill/>
          <a:ln>
            <a:solidFill>
              <a:srgbClr val="FE303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8" name="星 5 7"/>
          <p:cNvSpPr/>
          <p:nvPr/>
        </p:nvSpPr>
        <p:spPr bwMode="auto">
          <a:xfrm>
            <a:off x="2699792" y="2564904"/>
            <a:ext cx="192804" cy="180491"/>
          </a:xfrm>
          <a:prstGeom prst="star5">
            <a:avLst/>
          </a:prstGeom>
          <a:noFill/>
          <a:ln>
            <a:solidFill>
              <a:srgbClr val="FE303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9" name="星 5 8"/>
          <p:cNvSpPr/>
          <p:nvPr/>
        </p:nvSpPr>
        <p:spPr bwMode="auto">
          <a:xfrm>
            <a:off x="3131840" y="2492896"/>
            <a:ext cx="192804" cy="180491"/>
          </a:xfrm>
          <a:prstGeom prst="star5">
            <a:avLst/>
          </a:prstGeom>
          <a:noFill/>
          <a:ln>
            <a:solidFill>
              <a:srgbClr val="FE303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0" name="星 5 9"/>
          <p:cNvSpPr/>
          <p:nvPr/>
        </p:nvSpPr>
        <p:spPr bwMode="auto">
          <a:xfrm>
            <a:off x="3419872" y="2636912"/>
            <a:ext cx="192804" cy="180491"/>
          </a:xfrm>
          <a:prstGeom prst="star5">
            <a:avLst/>
          </a:prstGeom>
          <a:noFill/>
          <a:ln>
            <a:solidFill>
              <a:srgbClr val="FE303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1" name="星 5 10"/>
          <p:cNvSpPr/>
          <p:nvPr/>
        </p:nvSpPr>
        <p:spPr bwMode="auto">
          <a:xfrm>
            <a:off x="3635896" y="2924944"/>
            <a:ext cx="192804" cy="180491"/>
          </a:xfrm>
          <a:prstGeom prst="star5">
            <a:avLst/>
          </a:prstGeom>
          <a:noFill/>
          <a:ln>
            <a:solidFill>
              <a:srgbClr val="FE303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2" name="星 5 11"/>
          <p:cNvSpPr/>
          <p:nvPr/>
        </p:nvSpPr>
        <p:spPr bwMode="auto">
          <a:xfrm>
            <a:off x="3707904" y="2708920"/>
            <a:ext cx="192804" cy="180491"/>
          </a:xfrm>
          <a:prstGeom prst="star5">
            <a:avLst/>
          </a:prstGeom>
          <a:noFill/>
          <a:ln>
            <a:solidFill>
              <a:srgbClr val="FE303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3" name="星 5 12"/>
          <p:cNvSpPr/>
          <p:nvPr/>
        </p:nvSpPr>
        <p:spPr bwMode="auto">
          <a:xfrm>
            <a:off x="3995936" y="2996952"/>
            <a:ext cx="192804" cy="180491"/>
          </a:xfrm>
          <a:prstGeom prst="star5">
            <a:avLst/>
          </a:prstGeom>
          <a:noFill/>
          <a:ln>
            <a:solidFill>
              <a:srgbClr val="FE303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4" name="星 5 13"/>
          <p:cNvSpPr/>
          <p:nvPr/>
        </p:nvSpPr>
        <p:spPr bwMode="auto">
          <a:xfrm>
            <a:off x="3635896" y="3356992"/>
            <a:ext cx="192804" cy="180491"/>
          </a:xfrm>
          <a:prstGeom prst="star5">
            <a:avLst/>
          </a:prstGeom>
          <a:noFill/>
          <a:ln>
            <a:solidFill>
              <a:srgbClr val="FE303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5" name="星 5 14"/>
          <p:cNvSpPr/>
          <p:nvPr/>
        </p:nvSpPr>
        <p:spPr bwMode="auto">
          <a:xfrm>
            <a:off x="3851920" y="3429000"/>
            <a:ext cx="192804" cy="180491"/>
          </a:xfrm>
          <a:prstGeom prst="star5">
            <a:avLst/>
          </a:prstGeom>
          <a:noFill/>
          <a:ln>
            <a:solidFill>
              <a:srgbClr val="FE303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6" name="星 5 15"/>
          <p:cNvSpPr/>
          <p:nvPr/>
        </p:nvSpPr>
        <p:spPr bwMode="auto">
          <a:xfrm>
            <a:off x="4139952" y="3356992"/>
            <a:ext cx="192804" cy="180491"/>
          </a:xfrm>
          <a:prstGeom prst="star5">
            <a:avLst/>
          </a:prstGeom>
          <a:noFill/>
          <a:ln>
            <a:solidFill>
              <a:srgbClr val="FE303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7" name="星 5 16"/>
          <p:cNvSpPr/>
          <p:nvPr/>
        </p:nvSpPr>
        <p:spPr bwMode="auto">
          <a:xfrm>
            <a:off x="4283968" y="3573016"/>
            <a:ext cx="192804" cy="180491"/>
          </a:xfrm>
          <a:prstGeom prst="star5">
            <a:avLst/>
          </a:prstGeom>
          <a:noFill/>
          <a:ln>
            <a:solidFill>
              <a:srgbClr val="FE303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8" name="星 5 17"/>
          <p:cNvSpPr/>
          <p:nvPr/>
        </p:nvSpPr>
        <p:spPr bwMode="auto">
          <a:xfrm>
            <a:off x="3779912" y="1340768"/>
            <a:ext cx="192804" cy="180491"/>
          </a:xfrm>
          <a:prstGeom prst="star5">
            <a:avLst/>
          </a:prstGeom>
          <a:noFill/>
          <a:ln>
            <a:solidFill>
              <a:srgbClr val="FE303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9" name="星 5 18"/>
          <p:cNvSpPr/>
          <p:nvPr/>
        </p:nvSpPr>
        <p:spPr bwMode="auto">
          <a:xfrm>
            <a:off x="4499992" y="2420888"/>
            <a:ext cx="192804" cy="180491"/>
          </a:xfrm>
          <a:prstGeom prst="star5">
            <a:avLst/>
          </a:prstGeom>
          <a:noFill/>
          <a:ln>
            <a:solidFill>
              <a:srgbClr val="FE303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0" name="星 5 19"/>
          <p:cNvSpPr/>
          <p:nvPr/>
        </p:nvSpPr>
        <p:spPr bwMode="auto">
          <a:xfrm>
            <a:off x="4139952" y="2564904"/>
            <a:ext cx="192804" cy="180491"/>
          </a:xfrm>
          <a:prstGeom prst="star5">
            <a:avLst/>
          </a:prstGeom>
          <a:noFill/>
          <a:ln>
            <a:solidFill>
              <a:srgbClr val="FE303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1" name="星 5 20"/>
          <p:cNvSpPr/>
          <p:nvPr/>
        </p:nvSpPr>
        <p:spPr bwMode="auto">
          <a:xfrm>
            <a:off x="4283968" y="2636912"/>
            <a:ext cx="192804" cy="180491"/>
          </a:xfrm>
          <a:prstGeom prst="star5">
            <a:avLst/>
          </a:prstGeom>
          <a:noFill/>
          <a:ln>
            <a:solidFill>
              <a:srgbClr val="FE303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2" name="星 5 21"/>
          <p:cNvSpPr/>
          <p:nvPr/>
        </p:nvSpPr>
        <p:spPr bwMode="auto">
          <a:xfrm>
            <a:off x="5004048" y="4653136"/>
            <a:ext cx="192804" cy="180491"/>
          </a:xfrm>
          <a:prstGeom prst="star5">
            <a:avLst/>
          </a:prstGeom>
          <a:noFill/>
          <a:ln>
            <a:solidFill>
              <a:srgbClr val="FE303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3" name="星 5 22"/>
          <p:cNvSpPr/>
          <p:nvPr/>
        </p:nvSpPr>
        <p:spPr bwMode="auto">
          <a:xfrm>
            <a:off x="6588224" y="5445224"/>
            <a:ext cx="192804" cy="180491"/>
          </a:xfrm>
          <a:prstGeom prst="star5">
            <a:avLst/>
          </a:prstGeom>
          <a:noFill/>
          <a:ln>
            <a:solidFill>
              <a:srgbClr val="FE303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4" name="星 5 23"/>
          <p:cNvSpPr/>
          <p:nvPr/>
        </p:nvSpPr>
        <p:spPr bwMode="auto">
          <a:xfrm>
            <a:off x="2843808" y="3284984"/>
            <a:ext cx="192804" cy="180491"/>
          </a:xfrm>
          <a:prstGeom prst="star5">
            <a:avLst/>
          </a:prstGeom>
          <a:noFill/>
          <a:ln>
            <a:solidFill>
              <a:srgbClr val="FE303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5" name="線吹き出し 2 (枠付き) 24"/>
          <p:cNvSpPr/>
          <p:nvPr/>
        </p:nvSpPr>
        <p:spPr bwMode="auto">
          <a:xfrm>
            <a:off x="7236296" y="1124744"/>
            <a:ext cx="1080120" cy="3600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2374"/>
              <a:gd name="adj6" fmla="val -17699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>
                <a:solidFill>
                  <a:prstClr val="black"/>
                </a:solidFill>
              </a:rPr>
              <a:t>Japan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prstClr val="black"/>
                </a:solidFill>
              </a:rPr>
              <a:t>★</a:t>
            </a:r>
            <a:r>
              <a:rPr lang="en-US" altLang="ja-JP" sz="1000" dirty="0">
                <a:solidFill>
                  <a:prstClr val="black"/>
                </a:solidFill>
              </a:rPr>
              <a:t>JPCERT/CC</a:t>
            </a:r>
            <a:endParaRPr lang="en-AU" sz="1000" dirty="0">
              <a:solidFill>
                <a:prstClr val="black"/>
              </a:solidFill>
            </a:endParaRPr>
          </a:p>
        </p:txBody>
      </p:sp>
      <p:sp>
        <p:nvSpPr>
          <p:cNvPr id="26" name="線吹き出し 2 (枠付き) 25"/>
          <p:cNvSpPr/>
          <p:nvPr/>
        </p:nvSpPr>
        <p:spPr bwMode="auto">
          <a:xfrm>
            <a:off x="7236296" y="1556792"/>
            <a:ext cx="1080120" cy="360040"/>
          </a:xfrm>
          <a:prstGeom prst="borderCallout2">
            <a:avLst>
              <a:gd name="adj1" fmla="val 18751"/>
              <a:gd name="adj2" fmla="val -7460"/>
              <a:gd name="adj3" fmla="val 18750"/>
              <a:gd name="adj4" fmla="val -16667"/>
              <a:gd name="adj5" fmla="val 158855"/>
              <a:gd name="adj6" fmla="val -22079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>
                <a:solidFill>
                  <a:prstClr val="black"/>
                </a:solidFill>
              </a:rPr>
              <a:t>South Korea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prstClr val="black"/>
                </a:solidFill>
              </a:rPr>
              <a:t>★</a:t>
            </a:r>
            <a:r>
              <a:rPr lang="en-US" altLang="ja-JP" sz="1000" dirty="0" err="1">
                <a:solidFill>
                  <a:prstClr val="black"/>
                </a:solidFill>
              </a:rPr>
              <a:t>KrCERT</a:t>
            </a:r>
            <a:r>
              <a:rPr lang="en-US" altLang="ja-JP" sz="1000" dirty="0">
                <a:solidFill>
                  <a:prstClr val="black"/>
                </a:solidFill>
              </a:rPr>
              <a:t>/CC</a:t>
            </a:r>
            <a:endParaRPr lang="en-AU" sz="1000" dirty="0">
              <a:solidFill>
                <a:prstClr val="black"/>
              </a:solidFill>
            </a:endParaRPr>
          </a:p>
        </p:txBody>
      </p:sp>
      <p:sp>
        <p:nvSpPr>
          <p:cNvPr id="27" name="線吹き出し 2 (枠付き) 26"/>
          <p:cNvSpPr/>
          <p:nvPr/>
        </p:nvSpPr>
        <p:spPr bwMode="auto">
          <a:xfrm>
            <a:off x="7236296" y="1988840"/>
            <a:ext cx="1512168" cy="504056"/>
          </a:xfrm>
          <a:prstGeom prst="borderCallout2">
            <a:avLst>
              <a:gd name="adj1" fmla="val 18751"/>
              <a:gd name="adj2" fmla="val -4593"/>
              <a:gd name="adj3" fmla="val 18750"/>
              <a:gd name="adj4" fmla="val -16667"/>
              <a:gd name="adj5" fmla="val 121388"/>
              <a:gd name="adj6" fmla="val -17392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>
                <a:solidFill>
                  <a:prstClr val="black"/>
                </a:solidFill>
              </a:rPr>
              <a:t>Taiwan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prstClr val="black"/>
                </a:solidFill>
              </a:rPr>
              <a:t>★</a:t>
            </a:r>
            <a:r>
              <a:rPr lang="en-US" altLang="ja-JP" sz="900" dirty="0">
                <a:solidFill>
                  <a:prstClr val="black"/>
                </a:solidFill>
              </a:rPr>
              <a:t>TWNCERT, TWCERT/CC, EC-CERT</a:t>
            </a:r>
            <a:endParaRPr lang="en-AU" sz="1000" dirty="0">
              <a:solidFill>
                <a:prstClr val="black"/>
              </a:solidFill>
            </a:endParaRPr>
          </a:p>
        </p:txBody>
      </p:sp>
      <p:sp>
        <p:nvSpPr>
          <p:cNvPr id="28" name="線吹き出し 2 (枠付き) 27"/>
          <p:cNvSpPr/>
          <p:nvPr/>
        </p:nvSpPr>
        <p:spPr bwMode="auto">
          <a:xfrm>
            <a:off x="7236296" y="2564904"/>
            <a:ext cx="1512168" cy="360040"/>
          </a:xfrm>
          <a:prstGeom prst="borderCallout2">
            <a:avLst>
              <a:gd name="adj1" fmla="val 26605"/>
              <a:gd name="adj2" fmla="val -5216"/>
              <a:gd name="adj3" fmla="val 18750"/>
              <a:gd name="adj4" fmla="val -16667"/>
              <a:gd name="adj5" fmla="val 34036"/>
              <a:gd name="adj6" fmla="val -18209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</a:rPr>
              <a:t>Hong Kong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900" dirty="0">
                <a:solidFill>
                  <a:prstClr val="black"/>
                </a:solidFill>
              </a:rPr>
              <a:t>HKCERT, GovCERT.HK</a:t>
            </a:r>
          </a:p>
        </p:txBody>
      </p:sp>
      <p:sp>
        <p:nvSpPr>
          <p:cNvPr id="29" name="線吹き出し 2 (枠付き) 28"/>
          <p:cNvSpPr/>
          <p:nvPr/>
        </p:nvSpPr>
        <p:spPr bwMode="auto">
          <a:xfrm>
            <a:off x="7236296" y="2996952"/>
            <a:ext cx="914400" cy="3600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0094"/>
              <a:gd name="adj6" fmla="val -33084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>
                <a:solidFill>
                  <a:prstClr val="black"/>
                </a:solidFill>
              </a:rPr>
              <a:t>Macau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dirty="0">
                <a:solidFill>
                  <a:prstClr val="black"/>
                </a:solidFill>
              </a:rPr>
              <a:t>MOCERT</a:t>
            </a:r>
            <a:endParaRPr lang="en-AU" sz="1000" dirty="0">
              <a:solidFill>
                <a:prstClr val="black"/>
              </a:solidFill>
            </a:endParaRPr>
          </a:p>
        </p:txBody>
      </p:sp>
      <p:sp>
        <p:nvSpPr>
          <p:cNvPr id="30" name="線吹き出し 2 (枠付き) 29"/>
          <p:cNvSpPr/>
          <p:nvPr/>
        </p:nvSpPr>
        <p:spPr bwMode="auto">
          <a:xfrm>
            <a:off x="7236296" y="3429000"/>
            <a:ext cx="914400" cy="3600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9871"/>
              <a:gd name="adj6" fmla="val -33437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>
                <a:solidFill>
                  <a:prstClr val="black"/>
                </a:solidFill>
              </a:rPr>
              <a:t>Vietnam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prstClr val="black"/>
                </a:solidFill>
              </a:rPr>
              <a:t>VNCERT</a:t>
            </a:r>
          </a:p>
        </p:txBody>
      </p:sp>
      <p:sp>
        <p:nvSpPr>
          <p:cNvPr id="31" name="線吹き出し 2 (枠付き) 30"/>
          <p:cNvSpPr/>
          <p:nvPr/>
        </p:nvSpPr>
        <p:spPr bwMode="auto">
          <a:xfrm>
            <a:off x="7236296" y="3861048"/>
            <a:ext cx="914400" cy="3600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0718"/>
              <a:gd name="adj6" fmla="val -31809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>
                <a:solidFill>
                  <a:prstClr val="black"/>
                </a:solidFill>
              </a:rPr>
              <a:t>Brunei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 err="1">
                <a:solidFill>
                  <a:prstClr val="black"/>
                </a:solidFill>
              </a:rPr>
              <a:t>BruCERT</a:t>
            </a:r>
            <a:endParaRPr lang="en-AU" sz="1000" dirty="0">
              <a:solidFill>
                <a:prstClr val="black"/>
              </a:solidFill>
            </a:endParaRPr>
          </a:p>
        </p:txBody>
      </p:sp>
      <p:sp>
        <p:nvSpPr>
          <p:cNvPr id="32" name="線吹き出し 2 (枠付き) 31"/>
          <p:cNvSpPr/>
          <p:nvPr/>
        </p:nvSpPr>
        <p:spPr bwMode="auto">
          <a:xfrm>
            <a:off x="7236296" y="4293096"/>
            <a:ext cx="1584176" cy="360040"/>
          </a:xfrm>
          <a:prstGeom prst="borderCallout2">
            <a:avLst>
              <a:gd name="adj1" fmla="val 18751"/>
              <a:gd name="adj2" fmla="val -4763"/>
              <a:gd name="adj3" fmla="val 18750"/>
              <a:gd name="adj4" fmla="val -16667"/>
              <a:gd name="adj5" fmla="val -161859"/>
              <a:gd name="adj6" fmla="val -1772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>
                <a:solidFill>
                  <a:prstClr val="black"/>
                </a:solidFill>
              </a:rPr>
              <a:t>Indonesia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900" dirty="0">
                <a:solidFill>
                  <a:prstClr val="black"/>
                </a:solidFill>
              </a:rPr>
              <a:t>Id-SIRTII/CC, ID-CERT</a:t>
            </a:r>
          </a:p>
        </p:txBody>
      </p:sp>
      <p:sp>
        <p:nvSpPr>
          <p:cNvPr id="33" name="線吹き出し 2 (枠付き) 32"/>
          <p:cNvSpPr/>
          <p:nvPr/>
        </p:nvSpPr>
        <p:spPr bwMode="auto">
          <a:xfrm>
            <a:off x="7225125" y="4783962"/>
            <a:ext cx="1584176" cy="504056"/>
          </a:xfrm>
          <a:prstGeom prst="borderCallout2">
            <a:avLst>
              <a:gd name="adj1" fmla="val 18751"/>
              <a:gd name="adj2" fmla="val -4168"/>
              <a:gd name="adj3" fmla="val 18750"/>
              <a:gd name="adj4" fmla="val -16667"/>
              <a:gd name="adj5" fmla="val -505"/>
              <a:gd name="adj6" fmla="val -13387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>
                <a:solidFill>
                  <a:prstClr val="black"/>
                </a:solidFill>
              </a:rPr>
              <a:t>Australia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prstClr val="black"/>
                </a:solidFill>
              </a:rPr>
              <a:t>★</a:t>
            </a:r>
            <a:r>
              <a:rPr lang="en-AU" sz="900" dirty="0">
                <a:solidFill>
                  <a:prstClr val="black"/>
                </a:solidFill>
              </a:rPr>
              <a:t>CERT Australia</a:t>
            </a:r>
            <a:r>
              <a:rPr lang="en-US" altLang="ja-JP" sz="900" dirty="0">
                <a:solidFill>
                  <a:prstClr val="black"/>
                </a:solidFill>
              </a:rPr>
              <a:t>(Chair),</a:t>
            </a:r>
            <a:r>
              <a:rPr lang="en-AU" sz="900" dirty="0">
                <a:solidFill>
                  <a:prstClr val="black"/>
                </a:solidFill>
              </a:rPr>
              <a:t> </a:t>
            </a:r>
            <a:r>
              <a:rPr lang="en-AU" sz="900" dirty="0" err="1">
                <a:solidFill>
                  <a:prstClr val="black"/>
                </a:solidFill>
              </a:rPr>
              <a:t>AusCERT</a:t>
            </a:r>
            <a:endParaRPr lang="en-AU" sz="900" dirty="0">
              <a:solidFill>
                <a:prstClr val="black"/>
              </a:solidFill>
            </a:endParaRPr>
          </a:p>
        </p:txBody>
      </p:sp>
      <p:sp>
        <p:nvSpPr>
          <p:cNvPr id="34" name="線吹き出し 2 (枠付き) 33"/>
          <p:cNvSpPr/>
          <p:nvPr/>
        </p:nvSpPr>
        <p:spPr bwMode="auto">
          <a:xfrm>
            <a:off x="7236296" y="5408904"/>
            <a:ext cx="1112032" cy="39635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4433"/>
              <a:gd name="adj6" fmla="val -3364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>
                <a:solidFill>
                  <a:prstClr val="black"/>
                </a:solidFill>
              </a:rPr>
              <a:t>New Zealand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prstClr val="black"/>
                </a:solidFill>
              </a:rPr>
              <a:t>CERT NZ</a:t>
            </a:r>
          </a:p>
        </p:txBody>
      </p:sp>
      <p:sp>
        <p:nvSpPr>
          <p:cNvPr id="37" name="線吹き出し 2 (枠付き) 36"/>
          <p:cNvSpPr/>
          <p:nvPr/>
        </p:nvSpPr>
        <p:spPr bwMode="auto">
          <a:xfrm>
            <a:off x="395536" y="1061597"/>
            <a:ext cx="1634480" cy="360040"/>
          </a:xfrm>
          <a:prstGeom prst="borderCallout2">
            <a:avLst>
              <a:gd name="adj1" fmla="val 14313"/>
              <a:gd name="adj2" fmla="val 102671"/>
              <a:gd name="adj3" fmla="val 14047"/>
              <a:gd name="adj4" fmla="val 116666"/>
              <a:gd name="adj5" fmla="val 83762"/>
              <a:gd name="adj6" fmla="val 21323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>
                <a:solidFill>
                  <a:prstClr val="black"/>
                </a:solidFill>
              </a:rPr>
              <a:t>Mongolia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prstClr val="black"/>
                </a:solidFill>
              </a:rPr>
              <a:t>MNCERT/CC, </a:t>
            </a:r>
            <a:r>
              <a:rPr lang="en-AU" sz="1000" dirty="0" err="1">
                <a:solidFill>
                  <a:prstClr val="black"/>
                </a:solidFill>
              </a:rPr>
              <a:t>MonCIRT</a:t>
            </a:r>
            <a:endParaRPr lang="en-AU" sz="1000" dirty="0">
              <a:solidFill>
                <a:prstClr val="black"/>
              </a:solidFill>
            </a:endParaRPr>
          </a:p>
        </p:txBody>
      </p:sp>
      <p:sp>
        <p:nvSpPr>
          <p:cNvPr id="38" name="線吹き出し 2 (枠付き) 37"/>
          <p:cNvSpPr/>
          <p:nvPr/>
        </p:nvSpPr>
        <p:spPr bwMode="auto">
          <a:xfrm>
            <a:off x="395536" y="1484629"/>
            <a:ext cx="1634480" cy="360040"/>
          </a:xfrm>
          <a:prstGeom prst="borderCallout2">
            <a:avLst>
              <a:gd name="adj1" fmla="val 14313"/>
              <a:gd name="adj2" fmla="val 102671"/>
              <a:gd name="adj3" fmla="val 14047"/>
              <a:gd name="adj4" fmla="val 116666"/>
              <a:gd name="adj5" fmla="val 130795"/>
              <a:gd name="adj6" fmla="val 20917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>
                <a:solidFill>
                  <a:prstClr val="black"/>
                </a:solidFill>
              </a:rPr>
              <a:t>China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prstClr val="black"/>
                </a:solidFill>
              </a:rPr>
              <a:t>★</a:t>
            </a:r>
            <a:r>
              <a:rPr lang="en-AU" sz="1000" dirty="0">
                <a:solidFill>
                  <a:prstClr val="black"/>
                </a:solidFill>
              </a:rPr>
              <a:t>CNCERT/CC, CCERT</a:t>
            </a:r>
          </a:p>
        </p:txBody>
      </p:sp>
      <p:sp>
        <p:nvSpPr>
          <p:cNvPr id="39" name="線吹き出し 2 (枠付き) 38"/>
          <p:cNvSpPr/>
          <p:nvPr/>
        </p:nvSpPr>
        <p:spPr bwMode="auto">
          <a:xfrm>
            <a:off x="179511" y="2340443"/>
            <a:ext cx="1829955" cy="360040"/>
          </a:xfrm>
          <a:prstGeom prst="borderCallout2">
            <a:avLst>
              <a:gd name="adj1" fmla="val 14313"/>
              <a:gd name="adj2" fmla="val 104525"/>
              <a:gd name="adj3" fmla="val 14047"/>
              <a:gd name="adj4" fmla="val 116666"/>
              <a:gd name="adj5" fmla="val 62598"/>
              <a:gd name="adj6" fmla="val 17417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>
                <a:solidFill>
                  <a:prstClr val="black"/>
                </a:solidFill>
              </a:rPr>
              <a:t>Bangladesh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 err="1">
                <a:solidFill>
                  <a:prstClr val="black"/>
                </a:solidFill>
              </a:rPr>
              <a:t>bdCERT</a:t>
            </a:r>
            <a:r>
              <a:rPr lang="en-AU" sz="1000" dirty="0">
                <a:solidFill>
                  <a:prstClr val="black"/>
                </a:solidFill>
              </a:rPr>
              <a:t>, </a:t>
            </a:r>
            <a:r>
              <a:rPr lang="en-US" altLang="ja-JP" sz="1000" dirty="0">
                <a:solidFill>
                  <a:prstClr val="black"/>
                </a:solidFill>
              </a:rPr>
              <a:t>BGD </a:t>
            </a:r>
            <a:r>
              <a:rPr lang="en-AU" sz="1000" dirty="0">
                <a:solidFill>
                  <a:prstClr val="black"/>
                </a:solidFill>
              </a:rPr>
              <a:t>e-</a:t>
            </a:r>
            <a:r>
              <a:rPr lang="en-AU" sz="1000" dirty="0" err="1">
                <a:solidFill>
                  <a:prstClr val="black"/>
                </a:solidFill>
              </a:rPr>
              <a:t>Gov</a:t>
            </a:r>
            <a:r>
              <a:rPr lang="en-AU" sz="600" dirty="0">
                <a:solidFill>
                  <a:prstClr val="black"/>
                </a:solidFill>
              </a:rPr>
              <a:t> </a:t>
            </a:r>
            <a:r>
              <a:rPr lang="en-AU" sz="1000" dirty="0">
                <a:solidFill>
                  <a:prstClr val="black"/>
                </a:solidFill>
              </a:rPr>
              <a:t>CIRT</a:t>
            </a:r>
          </a:p>
        </p:txBody>
      </p:sp>
      <p:sp>
        <p:nvSpPr>
          <p:cNvPr id="40" name="線吹き出し 2 (枠付き) 39"/>
          <p:cNvSpPr/>
          <p:nvPr/>
        </p:nvSpPr>
        <p:spPr bwMode="auto">
          <a:xfrm>
            <a:off x="1098782" y="2785192"/>
            <a:ext cx="914400" cy="360040"/>
          </a:xfrm>
          <a:prstGeom prst="borderCallout2">
            <a:avLst>
              <a:gd name="adj1" fmla="val 11695"/>
              <a:gd name="adj2" fmla="val 105555"/>
              <a:gd name="adj3" fmla="val 14047"/>
              <a:gd name="adj4" fmla="val 116666"/>
              <a:gd name="adj5" fmla="val -22385"/>
              <a:gd name="adj6" fmla="val 18055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>
                <a:solidFill>
                  <a:prstClr val="black"/>
                </a:solidFill>
              </a:rPr>
              <a:t>India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prstClr val="black"/>
                </a:solidFill>
              </a:rPr>
              <a:t>★</a:t>
            </a:r>
            <a:r>
              <a:rPr lang="en-AU" sz="1000" dirty="0">
                <a:solidFill>
                  <a:prstClr val="black"/>
                </a:solidFill>
              </a:rPr>
              <a:t>CERT-In</a:t>
            </a:r>
          </a:p>
        </p:txBody>
      </p:sp>
      <p:sp>
        <p:nvSpPr>
          <p:cNvPr id="41" name="線吹き出し 2 (枠付き) 40"/>
          <p:cNvSpPr/>
          <p:nvPr/>
        </p:nvSpPr>
        <p:spPr bwMode="auto">
          <a:xfrm>
            <a:off x="1089706" y="3222442"/>
            <a:ext cx="914400" cy="360040"/>
          </a:xfrm>
          <a:prstGeom prst="borderCallout2">
            <a:avLst>
              <a:gd name="adj1" fmla="val 11695"/>
              <a:gd name="adj2" fmla="val 105555"/>
              <a:gd name="adj3" fmla="val 14047"/>
              <a:gd name="adj4" fmla="val 116666"/>
              <a:gd name="adj5" fmla="val -99661"/>
              <a:gd name="adj6" fmla="val 25425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>
                <a:solidFill>
                  <a:prstClr val="black"/>
                </a:solidFill>
              </a:rPr>
              <a:t>Myanmar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 err="1">
                <a:solidFill>
                  <a:prstClr val="black"/>
                </a:solidFill>
              </a:rPr>
              <a:t>mmCERT</a:t>
            </a:r>
            <a:endParaRPr lang="en-AU" sz="1000" dirty="0">
              <a:solidFill>
                <a:prstClr val="black"/>
              </a:solidFill>
            </a:endParaRPr>
          </a:p>
        </p:txBody>
      </p:sp>
      <p:sp>
        <p:nvSpPr>
          <p:cNvPr id="42" name="線吹き出し 2 (枠付き) 41"/>
          <p:cNvSpPr/>
          <p:nvPr/>
        </p:nvSpPr>
        <p:spPr bwMode="auto">
          <a:xfrm>
            <a:off x="602182" y="3664056"/>
            <a:ext cx="1418456" cy="504056"/>
          </a:xfrm>
          <a:prstGeom prst="borderCallout2">
            <a:avLst>
              <a:gd name="adj1" fmla="val 13565"/>
              <a:gd name="adj2" fmla="val 104890"/>
              <a:gd name="adj3" fmla="val 14047"/>
              <a:gd name="adj4" fmla="val 116666"/>
              <a:gd name="adj5" fmla="val -45184"/>
              <a:gd name="adj6" fmla="val 15865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>
                <a:solidFill>
                  <a:prstClr val="black"/>
                </a:solidFill>
              </a:rPr>
              <a:t>Sri Lanka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prstClr val="black"/>
                </a:solidFill>
              </a:rPr>
              <a:t>Sri Lanka CERT|CC</a:t>
            </a:r>
            <a:r>
              <a:rPr lang="en-AU" sz="400" dirty="0">
                <a:solidFill>
                  <a:prstClr val="black"/>
                </a:solidFill>
              </a:rPr>
              <a:t>,</a:t>
            </a:r>
            <a:r>
              <a:rPr lang="en-AU" sz="1000" dirty="0">
                <a:solidFill>
                  <a:prstClr val="black"/>
                </a:solidFill>
              </a:rPr>
              <a:t> </a:t>
            </a:r>
            <a:r>
              <a:rPr lang="en-AU" sz="1000" dirty="0" err="1">
                <a:solidFill>
                  <a:prstClr val="black"/>
                </a:solidFill>
              </a:rPr>
              <a:t>TechCERT</a:t>
            </a:r>
            <a:endParaRPr lang="en-AU" sz="1000" dirty="0">
              <a:solidFill>
                <a:prstClr val="black"/>
              </a:solidFill>
            </a:endParaRPr>
          </a:p>
        </p:txBody>
      </p:sp>
      <p:sp>
        <p:nvSpPr>
          <p:cNvPr id="43" name="線吹き出し 2 (枠付き) 42"/>
          <p:cNvSpPr/>
          <p:nvPr/>
        </p:nvSpPr>
        <p:spPr bwMode="auto">
          <a:xfrm>
            <a:off x="1116584" y="4254405"/>
            <a:ext cx="914400" cy="360040"/>
          </a:xfrm>
          <a:prstGeom prst="borderCallout2">
            <a:avLst>
              <a:gd name="adj1" fmla="val 11695"/>
              <a:gd name="adj2" fmla="val 105555"/>
              <a:gd name="adj3" fmla="val 14047"/>
              <a:gd name="adj4" fmla="val 116666"/>
              <a:gd name="adj5" fmla="val -379501"/>
              <a:gd name="adj6" fmla="val 28481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>
                <a:solidFill>
                  <a:prstClr val="black"/>
                </a:solidFill>
              </a:rPr>
              <a:t>Laos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dirty="0" err="1">
                <a:solidFill>
                  <a:prstClr val="black"/>
                </a:solidFill>
              </a:rPr>
              <a:t>LaoCERT</a:t>
            </a:r>
            <a:endParaRPr lang="en-AU" sz="1000" dirty="0">
              <a:solidFill>
                <a:prstClr val="black"/>
              </a:solidFill>
            </a:endParaRPr>
          </a:p>
        </p:txBody>
      </p:sp>
      <p:sp>
        <p:nvSpPr>
          <p:cNvPr id="44" name="線吹き出し 2 (枠付き) 43"/>
          <p:cNvSpPr/>
          <p:nvPr/>
        </p:nvSpPr>
        <p:spPr bwMode="auto">
          <a:xfrm>
            <a:off x="1106238" y="4682573"/>
            <a:ext cx="914400" cy="360040"/>
          </a:xfrm>
          <a:prstGeom prst="borderCallout2">
            <a:avLst>
              <a:gd name="adj1" fmla="val 11695"/>
              <a:gd name="adj2" fmla="val 105555"/>
              <a:gd name="adj3" fmla="val 14047"/>
              <a:gd name="adj4" fmla="val 116666"/>
              <a:gd name="adj5" fmla="val -426532"/>
              <a:gd name="adj6" fmla="val 28018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>
                <a:solidFill>
                  <a:prstClr val="black"/>
                </a:solidFill>
              </a:rPr>
              <a:t>Thailand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 err="1">
                <a:solidFill>
                  <a:prstClr val="black"/>
                </a:solidFill>
              </a:rPr>
              <a:t>ThaiCERT</a:t>
            </a:r>
            <a:endParaRPr lang="en-AU" sz="1000" dirty="0">
              <a:solidFill>
                <a:prstClr val="black"/>
              </a:solidFill>
            </a:endParaRPr>
          </a:p>
        </p:txBody>
      </p:sp>
      <p:sp>
        <p:nvSpPr>
          <p:cNvPr id="45" name="線吹き出し 2 (枠付き) 44"/>
          <p:cNvSpPr/>
          <p:nvPr/>
        </p:nvSpPr>
        <p:spPr bwMode="auto">
          <a:xfrm>
            <a:off x="1116584" y="5124187"/>
            <a:ext cx="914400" cy="360040"/>
          </a:xfrm>
          <a:prstGeom prst="borderCallout2">
            <a:avLst>
              <a:gd name="adj1" fmla="val 14313"/>
              <a:gd name="adj2" fmla="val 106586"/>
              <a:gd name="adj3" fmla="val 14047"/>
              <a:gd name="adj4" fmla="val 116666"/>
              <a:gd name="adj5" fmla="val -447698"/>
              <a:gd name="adj6" fmla="val 28388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>
                <a:solidFill>
                  <a:prstClr val="black"/>
                </a:solidFill>
              </a:rPr>
              <a:t>Malaysia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prstClr val="black"/>
                </a:solidFill>
              </a:rPr>
              <a:t>★</a:t>
            </a:r>
            <a:r>
              <a:rPr lang="en-AU" sz="1000" dirty="0" err="1">
                <a:solidFill>
                  <a:prstClr val="black"/>
                </a:solidFill>
              </a:rPr>
              <a:t>MyCERT</a:t>
            </a:r>
            <a:endParaRPr lang="en-AU" sz="1000" dirty="0">
              <a:solidFill>
                <a:prstClr val="black"/>
              </a:solidFill>
            </a:endParaRPr>
          </a:p>
        </p:txBody>
      </p:sp>
      <p:sp>
        <p:nvSpPr>
          <p:cNvPr id="46" name="線吹き出し 2 (枠付き) 45"/>
          <p:cNvSpPr/>
          <p:nvPr/>
        </p:nvSpPr>
        <p:spPr bwMode="auto">
          <a:xfrm>
            <a:off x="1034230" y="5552355"/>
            <a:ext cx="986408" cy="360040"/>
          </a:xfrm>
          <a:prstGeom prst="borderCallout2">
            <a:avLst>
              <a:gd name="adj1" fmla="val 11695"/>
              <a:gd name="adj2" fmla="val 105555"/>
              <a:gd name="adj3" fmla="val 14047"/>
              <a:gd name="adj4" fmla="val 116666"/>
              <a:gd name="adj5" fmla="val -539410"/>
              <a:gd name="adj6" fmla="val 28413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>
                <a:solidFill>
                  <a:prstClr val="black"/>
                </a:solidFill>
              </a:rPr>
              <a:t>Singapore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dirty="0" err="1">
                <a:solidFill>
                  <a:prstClr val="black"/>
                </a:solidFill>
              </a:rPr>
              <a:t>SingCERT</a:t>
            </a:r>
            <a:endParaRPr lang="en-AU" sz="1000" dirty="0">
              <a:solidFill>
                <a:prstClr val="black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757751" y="6005112"/>
            <a:ext cx="15119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solidFill>
                  <a:prstClr val="black"/>
                </a:solidFill>
              </a:rPr>
              <a:t>★</a:t>
            </a:r>
            <a:r>
              <a:rPr lang="en-US" altLang="ja-JP" sz="1050" dirty="0">
                <a:solidFill>
                  <a:prstClr val="black"/>
                </a:solidFill>
              </a:rPr>
              <a:t>Steering Committee</a:t>
            </a:r>
            <a:endParaRPr lang="en-AU" sz="1050" dirty="0">
              <a:solidFill>
                <a:prstClr val="black"/>
              </a:solidFill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179512" y="5733256"/>
            <a:ext cx="496855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23232"/>
              </a:buClr>
              <a:buSzPct val="70000"/>
              <a:buFont typeface="Wingdings" pitchFamily="2" charset="2"/>
              <a:buNone/>
              <a:defRPr/>
            </a:pPr>
            <a:endParaRPr kumimoji="0" lang="en-US" altLang="ja-JP" sz="16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23232"/>
              </a:buClr>
              <a:buSzPct val="70000"/>
              <a:buFont typeface="Wingdings" pitchFamily="2" charset="2"/>
              <a:buNone/>
              <a:defRPr/>
            </a:pPr>
            <a:r>
              <a:rPr kumimoji="0" lang="en-US" altLang="ja-JP" sz="1600" u="sng" dirty="0">
                <a:solidFill>
                  <a:srgbClr val="C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Corporate Partners (3)</a:t>
            </a:r>
          </a:p>
          <a:p>
            <a:pPr marL="365760" indent="-256032">
              <a:lnSpc>
                <a:spcPct val="80000"/>
              </a:lnSpc>
              <a:spcBef>
                <a:spcPts val="250"/>
              </a:spcBef>
              <a:buClr>
                <a:prstClr val="black">
                  <a:shade val="95000"/>
                </a:prstClr>
              </a:buClr>
              <a:buSzPct val="80000"/>
              <a:buFont typeface="Wingdings" pitchFamily="2" charset="2"/>
              <a:buChar char="l"/>
              <a:defRPr/>
            </a:pPr>
            <a:r>
              <a:rPr lang="en-US" altLang="ja-JP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Bkav</a:t>
            </a:r>
            <a:r>
              <a:rPr lang="en-US" altLang="ja-JP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(Vietnam), Microsoft, </a:t>
            </a:r>
            <a:r>
              <a:rPr lang="en-US" altLang="ja-JP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Secureworks</a:t>
            </a:r>
            <a:endParaRPr lang="en-US" altLang="ja-JP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フッター プレースホルダー 3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srgbClr val="E3DED1">
                    <a:shade val="50000"/>
                  </a:srgbClr>
                </a:solidFill>
                <a:latin typeface="Arial" charset="0"/>
                <a:ea typeface="SimSun" pitchFamily="2" charset="-122"/>
              </a:rPr>
              <a:t>Copyright © 2018 APCERT</a:t>
            </a:r>
          </a:p>
        </p:txBody>
      </p:sp>
      <p:sp>
        <p:nvSpPr>
          <p:cNvPr id="49" name="線吹き出し 2 (枠付き) 39">
            <a:extLst>
              <a:ext uri="{FF2B5EF4-FFF2-40B4-BE49-F238E27FC236}">
                <a16:creationId xmlns="" xmlns:a16="http://schemas.microsoft.com/office/drawing/2014/main" id="{47C0A2E0-F6A4-4318-A920-5BFD05B175D4}"/>
              </a:ext>
            </a:extLst>
          </p:cNvPr>
          <p:cNvSpPr/>
          <p:nvPr/>
        </p:nvSpPr>
        <p:spPr bwMode="auto">
          <a:xfrm>
            <a:off x="1085038" y="1911657"/>
            <a:ext cx="914400" cy="360040"/>
          </a:xfrm>
          <a:prstGeom prst="borderCallout2">
            <a:avLst>
              <a:gd name="adj1" fmla="val 14313"/>
              <a:gd name="adj2" fmla="val 106586"/>
              <a:gd name="adj3" fmla="val 14047"/>
              <a:gd name="adj4" fmla="val 116666"/>
              <a:gd name="adj5" fmla="val 119696"/>
              <a:gd name="adj6" fmla="val 23983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>
                <a:solidFill>
                  <a:prstClr val="black"/>
                </a:solidFill>
              </a:rPr>
              <a:t>Bhutan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 err="1">
                <a:solidFill>
                  <a:prstClr val="black"/>
                </a:solidFill>
              </a:rPr>
              <a:t>BtCIRT</a:t>
            </a:r>
            <a:endParaRPr lang="en-AU" sz="1000" dirty="0">
              <a:solidFill>
                <a:prstClr val="black"/>
              </a:solidFill>
            </a:endParaRPr>
          </a:p>
        </p:txBody>
      </p:sp>
      <p:sp>
        <p:nvSpPr>
          <p:cNvPr id="50" name="星 5 8">
            <a:extLst>
              <a:ext uri="{FF2B5EF4-FFF2-40B4-BE49-F238E27FC236}">
                <a16:creationId xmlns="" xmlns:a16="http://schemas.microsoft.com/office/drawing/2014/main" id="{DF6E291A-C396-4218-93B1-18C1FE86B5E9}"/>
              </a:ext>
            </a:extLst>
          </p:cNvPr>
          <p:cNvSpPr/>
          <p:nvPr/>
        </p:nvSpPr>
        <p:spPr bwMode="auto">
          <a:xfrm>
            <a:off x="3252813" y="2278136"/>
            <a:ext cx="192804" cy="180491"/>
          </a:xfrm>
          <a:prstGeom prst="star5">
            <a:avLst/>
          </a:prstGeom>
          <a:noFill/>
          <a:ln>
            <a:solidFill>
              <a:srgbClr val="FE303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3B27E8-039F-4100-BBB7-5B9EF000B2A2}" type="slidenum">
              <a:rPr lang="en-US" altLang="zh-CN" smtClean="0">
                <a:solidFill>
                  <a:srgbClr val="E3DED1">
                    <a:shade val="50000"/>
                  </a:srgbClr>
                </a:solidFill>
                <a:ea typeface="SimSun" pitchFamily="2" charset="-122"/>
              </a:rPr>
              <a:pPr>
                <a:defRPr/>
              </a:pPr>
              <a:t>5</a:t>
            </a:fld>
            <a:endParaRPr lang="en-US" altLang="zh-CN" dirty="0">
              <a:solidFill>
                <a:srgbClr val="E3DED1">
                  <a:shade val="50000"/>
                </a:srgbClr>
              </a:solidFill>
              <a:ea typeface="SimSun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 smtClean="0">
                <a:solidFill>
                  <a:srgbClr val="E3DED1">
                    <a:shade val="50000"/>
                  </a:srgbClr>
                </a:solidFill>
                <a:latin typeface="Arial" charset="0"/>
                <a:ea typeface="SimSun" pitchFamily="2" charset="-122"/>
              </a:rPr>
              <a:t>Copyright © 2018 APCERT</a:t>
            </a:r>
            <a:endParaRPr lang="en-US" altLang="ja-JP" dirty="0">
              <a:solidFill>
                <a:srgbClr val="E3DED1">
                  <a:shade val="50000"/>
                </a:srgbClr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be </a:t>
            </a:r>
            <a:r>
              <a:rPr lang="en-US" dirty="0">
                <a:latin typeface="+mj-lt"/>
              </a:rPr>
              <a:t>a </a:t>
            </a:r>
            <a:r>
              <a:rPr lang="en-US" b="1" dirty="0" smtClean="0">
                <a:latin typeface="+mj-lt"/>
              </a:rPr>
              <a:t>CERT </a:t>
            </a:r>
            <a:r>
              <a:rPr lang="en-US" b="1" dirty="0">
                <a:latin typeface="+mj-lt"/>
              </a:rPr>
              <a:t>from an Asia Pacific economy</a:t>
            </a:r>
            <a:r>
              <a:rPr lang="en-US" dirty="0">
                <a:latin typeface="+mj-lt"/>
              </a:rPr>
              <a:t>, which performs the function of a CSIRT or CERT on a full time </a:t>
            </a:r>
            <a:r>
              <a:rPr lang="en-US" dirty="0" smtClean="0">
                <a:latin typeface="+mj-lt"/>
              </a:rPr>
              <a:t>basis</a:t>
            </a: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sz="2900" dirty="0" smtClean="0">
                <a:latin typeface="+mj-lt"/>
              </a:rPr>
              <a:t>be </a:t>
            </a:r>
            <a:r>
              <a:rPr lang="en-US" sz="2900" dirty="0">
                <a:latin typeface="+mj-lt"/>
              </a:rPr>
              <a:t>a </a:t>
            </a:r>
            <a:r>
              <a:rPr lang="en-US" sz="2900" b="1" dirty="0">
                <a:latin typeface="+mj-lt"/>
              </a:rPr>
              <a:t>leading or national </a:t>
            </a:r>
            <a:r>
              <a:rPr lang="en-US" sz="2900" b="1" dirty="0" smtClean="0">
                <a:latin typeface="+mj-lt"/>
              </a:rPr>
              <a:t>CERT </a:t>
            </a:r>
            <a:r>
              <a:rPr lang="en-US" sz="2900" dirty="0">
                <a:latin typeface="+mj-lt"/>
              </a:rPr>
              <a:t>within its own </a:t>
            </a:r>
            <a:r>
              <a:rPr lang="en-US" sz="2900" dirty="0" smtClean="0">
                <a:latin typeface="+mj-lt"/>
              </a:rPr>
              <a:t>economy</a:t>
            </a:r>
            <a:endParaRPr lang="en-US" sz="2900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sz="2900" dirty="0" smtClean="0">
                <a:latin typeface="+mj-lt"/>
              </a:rPr>
              <a:t>be </a:t>
            </a:r>
            <a:r>
              <a:rPr lang="en-US" sz="2900" b="1" dirty="0">
                <a:latin typeface="+mj-lt"/>
              </a:rPr>
              <a:t>not-for-profit</a:t>
            </a:r>
            <a:r>
              <a:rPr lang="en-US" sz="2900" dirty="0">
                <a:latin typeface="+mj-lt"/>
              </a:rPr>
              <a:t> and/or wholly or partly government </a:t>
            </a:r>
            <a:r>
              <a:rPr lang="en-US" sz="2900" dirty="0" smtClean="0">
                <a:latin typeface="+mj-lt"/>
              </a:rPr>
              <a:t>funded</a:t>
            </a:r>
            <a:endParaRPr lang="en-US" sz="2900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sz="2900" dirty="0" smtClean="0">
                <a:latin typeface="+mj-lt"/>
              </a:rPr>
              <a:t>have </a:t>
            </a:r>
            <a:r>
              <a:rPr lang="en-US" sz="2900" b="1" dirty="0">
                <a:latin typeface="+mj-lt"/>
              </a:rPr>
              <a:t>established policies, practices and procedures </a:t>
            </a:r>
            <a:r>
              <a:rPr lang="en-US" sz="2900" dirty="0">
                <a:latin typeface="+mj-lt"/>
              </a:rPr>
              <a:t>for operating a </a:t>
            </a:r>
            <a:r>
              <a:rPr lang="en-US" sz="2900" dirty="0" smtClean="0">
                <a:latin typeface="+mj-lt"/>
              </a:rPr>
              <a:t>CERT </a:t>
            </a:r>
            <a:r>
              <a:rPr lang="en-US" sz="2900" dirty="0">
                <a:latin typeface="+mj-lt"/>
              </a:rPr>
              <a:t>within its economy and have </a:t>
            </a:r>
            <a:r>
              <a:rPr lang="en-US" sz="2900" b="1" dirty="0">
                <a:latin typeface="+mj-lt"/>
              </a:rPr>
              <a:t>experience in </a:t>
            </a:r>
            <a:r>
              <a:rPr lang="en-US" sz="2900" b="1" dirty="0" smtClean="0">
                <a:latin typeface="+mj-lt"/>
              </a:rPr>
              <a:t>CERT operations </a:t>
            </a:r>
            <a:r>
              <a:rPr lang="en-US" sz="2900" dirty="0">
                <a:latin typeface="+mj-lt"/>
              </a:rPr>
              <a:t>including incident handling and cyber threat and vulnerability monitoring and </a:t>
            </a:r>
            <a:r>
              <a:rPr lang="en-US" sz="2900" dirty="0" smtClean="0">
                <a:latin typeface="+mj-lt"/>
              </a:rPr>
              <a:t>advice </a:t>
            </a:r>
            <a:endParaRPr lang="en-US" sz="2900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sz="2900" dirty="0" smtClean="0">
                <a:latin typeface="+mj-lt"/>
              </a:rPr>
              <a:t>have </a:t>
            </a:r>
            <a:r>
              <a:rPr lang="en-US" sz="2900" dirty="0">
                <a:latin typeface="+mj-lt"/>
              </a:rPr>
              <a:t>a broad </a:t>
            </a:r>
            <a:r>
              <a:rPr lang="en-US" sz="2900" b="1" dirty="0">
                <a:latin typeface="+mj-lt"/>
              </a:rPr>
              <a:t>responsibility and capability for disseminating information and coordinating incident response</a:t>
            </a:r>
            <a:r>
              <a:rPr lang="en-US" sz="2900" dirty="0">
                <a:latin typeface="+mj-lt"/>
              </a:rPr>
              <a:t> across and/or among sectors within its </a:t>
            </a:r>
            <a:r>
              <a:rPr lang="en-US" sz="2900" dirty="0" smtClean="0">
                <a:latin typeface="+mj-lt"/>
              </a:rPr>
              <a:t>economy</a:t>
            </a:r>
            <a:endParaRPr lang="en-US" sz="2900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sz="2900" dirty="0" smtClean="0">
                <a:latin typeface="+mj-lt"/>
              </a:rPr>
              <a:t>Obtain an OM sponsor, application and site </a:t>
            </a:r>
            <a:r>
              <a:rPr lang="en-US" sz="2900" dirty="0" smtClean="0">
                <a:latin typeface="+mj-lt"/>
              </a:rPr>
              <a:t>visit</a:t>
            </a:r>
            <a:endParaRPr lang="en-US" sz="2900" dirty="0" smtClean="0"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APCERT OM Criteria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62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60395"/>
            <a:ext cx="5688632" cy="507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3C7624-285B-4E6F-BA59-19B1817B80FD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2" name="フッター プレースホルダ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prstClr val="black"/>
                </a:solidFill>
              </a:rPr>
              <a:t>Copyright © 2018 APCERT</a:t>
            </a:r>
          </a:p>
        </p:txBody>
      </p:sp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AU" dirty="0" smtClean="0"/>
              <a:t>Asia-Pacific Region</a:t>
            </a:r>
            <a:endParaRPr kumimoji="1" lang="en-AU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81000" y="12954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23232"/>
              </a:buClr>
              <a:buSzPct val="70000"/>
              <a:defRPr/>
            </a:pPr>
            <a:endParaRPr kumimoji="0" lang="en-US" altLang="ja-JP" sz="3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23232"/>
              </a:buClr>
              <a:buSzPct val="70000"/>
              <a:defRPr/>
            </a:pPr>
            <a:endParaRPr kumimoji="0" lang="en-US" altLang="ja-JP" sz="3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23232"/>
              </a:buClr>
              <a:buSzPct val="70000"/>
              <a:buFont typeface="Wingdings" pitchFamily="2" charset="2"/>
              <a:buChar char="l"/>
              <a:defRPr/>
            </a:pPr>
            <a:endParaRPr kumimoji="0" lang="en-US" altLang="ja-JP" sz="3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23232"/>
              </a:buClr>
              <a:buSzPct val="70000"/>
              <a:buFont typeface="Wingdings" pitchFamily="2" charset="2"/>
              <a:buChar char="l"/>
              <a:defRPr/>
            </a:pPr>
            <a:endParaRPr kumimoji="0" lang="en-US" altLang="ja-JP" sz="3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48064" y="5728258"/>
            <a:ext cx="1925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prstClr val="black"/>
                </a:solidFill>
                <a:ea typeface="SimSun" pitchFamily="2" charset="-122"/>
              </a:rPr>
              <a:t>Source: APNIC</a:t>
            </a:r>
            <a:endParaRPr lang="ja-JP" altLang="en-US" sz="1600" dirty="0">
              <a:solidFill>
                <a:prstClr val="black"/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3B27E8-039F-4100-BBB7-5B9EF000B2A2}" type="slidenum">
              <a:rPr lang="en-US" altLang="zh-CN" smtClean="0">
                <a:solidFill>
                  <a:srgbClr val="E3DED1">
                    <a:shade val="50000"/>
                  </a:srgbClr>
                </a:solidFill>
                <a:ea typeface="SimSun" pitchFamily="2" charset="-122"/>
              </a:rPr>
              <a:pPr>
                <a:defRPr/>
              </a:pPr>
              <a:t>7</a:t>
            </a:fld>
            <a:endParaRPr lang="en-US" altLang="zh-CN" dirty="0">
              <a:solidFill>
                <a:srgbClr val="E3DED1">
                  <a:shade val="50000"/>
                </a:srgbClr>
              </a:solidFill>
              <a:ea typeface="SimSun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>
                <a:solidFill>
                  <a:srgbClr val="E3DED1">
                    <a:shade val="50000"/>
                  </a:srgbClr>
                </a:solidFill>
                <a:latin typeface="Arial" charset="0"/>
                <a:ea typeface="SimSun" pitchFamily="2" charset="-122"/>
              </a:rPr>
              <a:t>Copyright © 2018 APCERT</a:t>
            </a:r>
            <a:endParaRPr lang="en-US" altLang="ja-JP" dirty="0">
              <a:solidFill>
                <a:srgbClr val="E3DED1">
                  <a:shade val="50000"/>
                </a:srgbClr>
              </a:solidFill>
              <a:latin typeface="Arial" charset="0"/>
              <a:ea typeface="SimSun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9" t="7421"/>
          <a:stretch/>
        </p:blipFill>
        <p:spPr bwMode="auto">
          <a:xfrm>
            <a:off x="20800612" y="763324"/>
            <a:ext cx="15775388" cy="952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3" y="764704"/>
            <a:ext cx="8321107" cy="572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7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3C7624-285B-4E6F-BA59-19B1817B80FD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0482" name="フッター プレースホルダ 6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dirty="0" smtClean="0">
                <a:solidFill>
                  <a:prstClr val="black"/>
                </a:solidFill>
              </a:rPr>
              <a:t>Copyright © 2018 APCERT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rgbClr val="C00000"/>
                </a:solidFill>
              </a:rPr>
              <a:t>Why do we need APCERT?</a:t>
            </a:r>
            <a:endParaRPr lang="ja-JP" altLang="en-US" dirty="0" smtClean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5384" y="980728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Cyber threat landscape continues to evolve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Range of threats is ever increasing – seeing two distinct trends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u="sng" dirty="0"/>
              <a:t>Targeted</a:t>
            </a:r>
            <a:r>
              <a:rPr lang="en-US" sz="1600" dirty="0"/>
              <a:t>: Increasingly sophisticated exploits are being developed and deployed against well-protected networks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u="sng" dirty="0"/>
              <a:t>Broad-based</a:t>
            </a:r>
            <a:r>
              <a:rPr lang="en-US" sz="1600" dirty="0"/>
              <a:t>: Criminals compromising networks using publicly known vulnerabilities that have known mitigations (</a:t>
            </a:r>
            <a:r>
              <a:rPr lang="en-US" sz="1600" dirty="0" err="1"/>
              <a:t>eg</a:t>
            </a:r>
            <a:r>
              <a:rPr lang="en-US" sz="1600" dirty="0"/>
              <a:t> WanaCry)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Current challenges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Ransomware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Business Email Compromise / Social </a:t>
            </a:r>
            <a:r>
              <a:rPr lang="en-US" sz="1600" dirty="0"/>
              <a:t>engineering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Targeting trusted third parties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DDoS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The challenges are not national – they are regional and global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Theft of money, data (corporate &amp; personal) and intellectual property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Extortion attacks such as denial of service and ransomware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Malware hosted on compromised websites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Spear phishing emails / Business email compromise – network access &amp; fraud</a:t>
            </a:r>
          </a:p>
        </p:txBody>
      </p:sp>
    </p:spTree>
    <p:extLst>
      <p:ext uri="{BB962C8B-B14F-4D97-AF65-F5344CB8AC3E}">
        <p14:creationId xmlns:p14="http://schemas.microsoft.com/office/powerpoint/2010/main" val="301140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3B27E8-039F-4100-BBB7-5B9EF000B2A2}" type="slidenum">
              <a:rPr lang="en-US" altLang="zh-CN" smtClean="0">
                <a:solidFill>
                  <a:srgbClr val="E3DED1">
                    <a:shade val="50000"/>
                  </a:srgbClr>
                </a:solidFill>
                <a:ea typeface="SimSun" pitchFamily="2" charset="-122"/>
              </a:rPr>
              <a:pPr>
                <a:defRPr/>
              </a:pPr>
              <a:t>9</a:t>
            </a:fld>
            <a:endParaRPr lang="en-US" altLang="zh-CN" dirty="0">
              <a:solidFill>
                <a:srgbClr val="E3DED1">
                  <a:shade val="50000"/>
                </a:srgbClr>
              </a:solidFill>
              <a:ea typeface="SimSun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>
                <a:solidFill>
                  <a:srgbClr val="E3DED1">
                    <a:shade val="50000"/>
                  </a:srgbClr>
                </a:solidFill>
                <a:latin typeface="Arial" charset="0"/>
                <a:ea typeface="SimSun" pitchFamily="2" charset="-122"/>
              </a:rPr>
              <a:t>Copyright © 2018 APCERT</a:t>
            </a:r>
            <a:endParaRPr lang="en-US" altLang="ja-JP" dirty="0">
              <a:solidFill>
                <a:srgbClr val="E3DED1">
                  <a:shade val="50000"/>
                </a:srgbClr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7543" y="1412777"/>
            <a:ext cx="7704857" cy="424847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Encourage and support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and international cooperation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on information security in the Asia Pacific </a:t>
            </a:r>
            <a:r>
              <a:rPr lang="en-US" sz="2400" dirty="0" smtClean="0"/>
              <a:t>region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Jointly develop measures to deal with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large-scale or regional network security incidents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Facilitate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sharing and technology exchange</a:t>
            </a:r>
            <a:r>
              <a:rPr lang="en-US" sz="2400" dirty="0"/>
              <a:t>, including info security, computer virus and malicious code, among its </a:t>
            </a:r>
            <a:r>
              <a:rPr lang="en-US" sz="2400" dirty="0" smtClean="0"/>
              <a:t>members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Promote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collaborative research and development </a:t>
            </a:r>
            <a:r>
              <a:rPr lang="en-US" sz="2400" dirty="0"/>
              <a:t>on subjects of interest to its </a:t>
            </a:r>
            <a:r>
              <a:rPr lang="en-US" sz="2400" dirty="0" smtClean="0"/>
              <a:t>members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862920"/>
          </a:xfrm>
        </p:spPr>
        <p:txBody>
          <a:bodyPr>
            <a:normAutofit fontScale="90000"/>
          </a:bodyPr>
          <a:lstStyle/>
          <a:p>
            <a:r>
              <a:rPr lang="en-US" altLang="ja-JP" sz="2900" dirty="0" smtClean="0"/>
              <a:t>APCERT Objective 1 </a:t>
            </a:r>
            <a:r>
              <a:rPr lang="en-US" altLang="ja-JP" sz="2900" dirty="0"/>
              <a:t>– Security Cooperation</a:t>
            </a:r>
            <a:endParaRPr lang="en-AU" sz="2900" dirty="0"/>
          </a:p>
        </p:txBody>
      </p:sp>
    </p:spTree>
    <p:extLst>
      <p:ext uri="{BB962C8B-B14F-4D97-AF65-F5344CB8AC3E}">
        <p14:creationId xmlns:p14="http://schemas.microsoft.com/office/powerpoint/2010/main" val="15071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シック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シック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シッ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1389</Words>
  <Application>Microsoft Office PowerPoint</Application>
  <PresentationFormat>On-screen Show (4:3)</PresentationFormat>
  <Paragraphs>304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シック</vt:lpstr>
      <vt:lpstr>PowerPoint Presentation</vt:lpstr>
      <vt:lpstr>About APCERT</vt:lpstr>
      <vt:lpstr>APCERT’s Outreach  - Cross regional collaboration</vt:lpstr>
      <vt:lpstr>APCERT Operational Members (30 Teams from 21 Economies)</vt:lpstr>
      <vt:lpstr>APCERT OM Criteria </vt:lpstr>
      <vt:lpstr>Asia-Pacific Region</vt:lpstr>
      <vt:lpstr>PowerPoint Presentation</vt:lpstr>
      <vt:lpstr>Why do we need APCERT?</vt:lpstr>
      <vt:lpstr>APCERT Objective 1 – Security Cooperation</vt:lpstr>
      <vt:lpstr>  APCERT Objective 2 – Emergency Response</vt:lpstr>
      <vt:lpstr>                 APCERT Objective 3 – Security Awareness</vt:lpstr>
      <vt:lpstr>How does APCERT work?</vt:lpstr>
      <vt:lpstr>APCERT Working Groups</vt:lpstr>
      <vt:lpstr>Capacity Building</vt:lpstr>
      <vt:lpstr>Recent and upcoming Activities</vt:lpstr>
      <vt:lpstr>Recent and upcoming Activities  - APCERT Drill</vt:lpstr>
      <vt:lpstr>Recent and upcoming Activities  - APCERT AGM &amp; Conference </vt:lpstr>
      <vt:lpstr>APCERT Annual Report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APCERT Activities Asia Pacific Computer Emergency Response Team</dc:title>
  <dc:creator>Yukako Uchida</dc:creator>
  <cp:lastModifiedBy>obriet</cp:lastModifiedBy>
  <cp:revision>74</cp:revision>
  <cp:lastPrinted>2018-02-14T04:40:25Z</cp:lastPrinted>
  <dcterms:created xsi:type="dcterms:W3CDTF">2015-02-09T01:55:51Z</dcterms:created>
  <dcterms:modified xsi:type="dcterms:W3CDTF">2018-02-15T22:13:36Z</dcterms:modified>
</cp:coreProperties>
</file>